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9" r:id="rId1"/>
  </p:sldMasterIdLst>
  <p:notesMasterIdLst>
    <p:notesMasterId r:id="rId46"/>
  </p:notesMasterIdLst>
  <p:sldIdLst>
    <p:sldId id="256" r:id="rId2"/>
    <p:sldId id="257" r:id="rId3"/>
    <p:sldId id="258" r:id="rId4"/>
    <p:sldId id="267" r:id="rId5"/>
    <p:sldId id="268" r:id="rId6"/>
    <p:sldId id="269" r:id="rId7"/>
    <p:sldId id="270" r:id="rId8"/>
    <p:sldId id="259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1" r:id="rId22"/>
    <p:sldId id="283" r:id="rId23"/>
    <p:sldId id="284" r:id="rId24"/>
    <p:sldId id="294" r:id="rId25"/>
    <p:sldId id="299" r:id="rId26"/>
    <p:sldId id="285" r:id="rId27"/>
    <p:sldId id="289" r:id="rId28"/>
    <p:sldId id="292" r:id="rId29"/>
    <p:sldId id="286" r:id="rId30"/>
    <p:sldId id="300" r:id="rId31"/>
    <p:sldId id="301" r:id="rId32"/>
    <p:sldId id="287" r:id="rId33"/>
    <p:sldId id="288" r:id="rId34"/>
    <p:sldId id="290" r:id="rId35"/>
    <p:sldId id="291" r:id="rId36"/>
    <p:sldId id="293" r:id="rId37"/>
    <p:sldId id="296" r:id="rId38"/>
    <p:sldId id="295" r:id="rId39"/>
    <p:sldId id="297" r:id="rId40"/>
    <p:sldId id="298" r:id="rId41"/>
    <p:sldId id="260" r:id="rId42"/>
    <p:sldId id="264" r:id="rId43"/>
    <p:sldId id="265" r:id="rId44"/>
    <p:sldId id="266" r:id="rId4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9">
          <p15:clr>
            <a:srgbClr val="A4A3A4"/>
          </p15:clr>
        </p15:guide>
        <p15:guide id="2" pos="575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0" autoAdjust="0"/>
    <p:restoredTop sz="94622" autoAdjust="0"/>
  </p:normalViewPr>
  <p:slideViewPr>
    <p:cSldViewPr>
      <p:cViewPr varScale="1">
        <p:scale>
          <a:sx n="48" d="100"/>
          <a:sy n="48" d="100"/>
        </p:scale>
        <p:origin x="84" y="444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70549598-E497-D047-B21F-D5A956DA3A9D}" type="slidenum">
              <a:rPr kumimoji="1" lang="en-US" altLang="en-US"/>
              <a:pPr lvl="0">
                <a:defRPr/>
              </a:pPr>
              <a:t>9</a:t>
            </a:fld>
            <a:endParaRPr kumimoji="1"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71598" y="3195637"/>
            <a:ext cx="15544797" cy="2205037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43198" y="5829300"/>
            <a:ext cx="12801598" cy="26289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40A130E-E3B8-4EBE-931F-81B26B8448AA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800C6A38-4290-41DD-B95C-4155372FD4A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195637"/>
            <a:ext cx="18288000" cy="2205037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4286215" y="3321844"/>
            <a:ext cx="9715532" cy="482203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3258798" y="411957"/>
            <a:ext cx="41147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914398" y="411957"/>
            <a:ext cx="12039598" cy="8777288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4953836A-82A3-4C8B-9D31-CD724F3673ED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44624" y="6610350"/>
            <a:ext cx="15544797" cy="20431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44624" y="4360069"/>
            <a:ext cx="15544797" cy="225028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60728D28-603B-4EFC-80F8-17E5E9107035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914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9296398" y="2400300"/>
            <a:ext cx="8077198" cy="678894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912055" y="2464594"/>
            <a:ext cx="16459197" cy="67878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4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9296398" y="240030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912055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9294054" y="5976330"/>
            <a:ext cx="8077198" cy="3294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  <a:p>
            <a:pPr lvl="1">
              <a:defRPr/>
            </a:pPr>
            <a:r>
              <a:rPr lang="ko-KR" altLang="en-US"/>
              <a:t>두 번째 수준</a:t>
            </a:r>
          </a:p>
          <a:p>
            <a:pPr lvl="2">
              <a:defRPr/>
            </a:pPr>
            <a:r>
              <a:rPr lang="ko-KR" altLang="en-US"/>
              <a:t>세 번째 수준</a:t>
            </a:r>
          </a:p>
          <a:p>
            <a:pPr lvl="3">
              <a:defRPr/>
            </a:pPr>
            <a:r>
              <a:rPr lang="ko-KR" altLang="en-US"/>
              <a:t>네 번째 수준</a:t>
            </a:r>
          </a:p>
          <a:p>
            <a:pPr lvl="4">
              <a:defRPr/>
            </a:pPr>
            <a:r>
              <a:rPr lang="ko-KR" altLang="en-US"/>
              <a:t>다섯 번째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84574" y="7200900"/>
            <a:ext cx="10972798" cy="850107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584574" y="919162"/>
            <a:ext cx="10972798" cy="61722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584574" y="8051007"/>
            <a:ext cx="10972798" cy="12072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914398" y="411957"/>
            <a:ext cx="16459197" cy="17145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14398" y="2400300"/>
            <a:ext cx="16459197" cy="678894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914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2024-09-09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248398" y="9534525"/>
            <a:ext cx="5791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3106398" y="9534525"/>
            <a:ext cx="4267198" cy="547687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ransition/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jpe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6800" y="6254679"/>
            <a:ext cx="8400401" cy="66999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웹 종합 쇼핑몰 프로젝트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9147" y="8799880"/>
            <a:ext cx="5405092" cy="48699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887"/>
              </a:lnSpc>
              <a:spcBef>
                <a:spcPct val="0"/>
              </a:spcBef>
              <a:defRPr>
                <a:latin typeface="+mn-lt"/>
                <a:ea typeface="+mn-ea"/>
                <a:cs typeface="+mn-cs"/>
              </a:defRPr>
            </a:pPr>
            <a:r>
              <a:rPr lang="ko-KR" altLang="en-US" sz="2776" spc="-186" dirty="0" err="1">
                <a:solidFill>
                  <a:srgbClr val="373737"/>
                </a:solidFill>
              </a:rPr>
              <a:t>양홍엽</a:t>
            </a:r>
            <a:endParaRPr lang="ko-KR" altLang="en-US" sz="2776" spc="-186" dirty="0">
              <a:solidFill>
                <a:srgbClr val="373737"/>
              </a:solidFill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28700" y="8914723"/>
            <a:ext cx="276360" cy="27636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Lizard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Auction Shop</a:t>
            </a:r>
            <a:endParaRPr lang="en-US" altLang="ko-KR">
              <a:latin typeface="G마켓 산스 TTF Bold"/>
              <a:ea typeface="G마켓 산스 TTF Bo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명세서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데이터베이스 구성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프로젝트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수행경과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90683" y="1562100"/>
          <a:ext cx="15901915" cy="8163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76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0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5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71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758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133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/members/new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926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가입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{name: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이름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“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email : “email@email.com , password : @AB12345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adress: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우편주소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상세주소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tell : 010123456+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가입 성공 후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폼 유효성 검사 실패 시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메시지 반환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383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폼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242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/login/error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로그인 에러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/members/login/error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실패 시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로그인 폼 페이지와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에러 메시지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/{email}/emailConfirm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이메일 주소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이메일로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38567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/{code}/codeFindCheck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이메일 인증 코드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 인증 성공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021428" y="1638300"/>
          <a:ext cx="16504570" cy="8249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22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7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64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79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150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0662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/findpassword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찾기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/findpassword2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찾기위한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이메일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전화번호 인증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/memberUpdatePassword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비밀번호 재설정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 설정할 비밀번호 입력 후 확인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비밀번호 재설정 후 로그인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/verifyCode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인증 코드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문자 인증 확인 창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인증 코드를 올바르게 입력해주세요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/phoneCheck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전화번호 문자 인증코드 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전화번호 전송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해당 전화번호로 랜덤한 인증 코드 발송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나의 문의 내역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/myPost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나의 문의 전체 내역 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member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2" name="표 10"/>
          <p:cNvGraphicFramePr>
            <a:graphicFrameLocks noGrp="1"/>
          </p:cNvGraphicFramePr>
          <p:nvPr/>
        </p:nvGraphicFramePr>
        <p:xfrm>
          <a:off x="1447800" y="5981700"/>
          <a:ext cx="16001999" cy="3505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076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74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9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125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9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8259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메인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/AddScroll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더 많은 상품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무한 스크롤링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/load-more?page=2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추가 상품 정보 데이터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400 Bad Request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753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오시는 길 페이지 조회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/map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지도 페이지 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HTML 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04" name="TextBox 8"/>
          <p:cNvSpPr txBox="1"/>
          <p:nvPr/>
        </p:nvSpPr>
        <p:spPr>
          <a:xfrm>
            <a:off x="885881" y="4821555"/>
            <a:ext cx="16516236" cy="643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Main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5" name="표 10"/>
          <p:cNvGraphicFramePr>
            <a:graphicFrameLocks noGrp="1"/>
          </p:cNvGraphicFramePr>
          <p:nvPr/>
        </p:nvGraphicFramePr>
        <p:xfrm>
          <a:off x="1447800" y="1575632"/>
          <a:ext cx="15849598" cy="2752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2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9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97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66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63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/deleteMember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554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members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/deleteMember2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회원 탈퇴 완료 처리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탈퇴 사유 선택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+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상세 사유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회원 탈퇴 성공 후 로그아웃 메인페이지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Item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03"/>
          <p:cNvGraphicFramePr/>
          <p:nvPr/>
        </p:nvGraphicFramePr>
        <p:xfrm>
          <a:off x="1014897" y="1290231"/>
          <a:ext cx="16256915" cy="90272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7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75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7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34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56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7547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452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89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 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폼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824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등록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상품정보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이미지업로드 정보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“itemImgFile:  [123]”</a:t>
                      </a:r>
                      <a:r>
                        <a:rPr lang="ko-KR" altLang="en-US" sz="14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4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등록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108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정보 조회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수정 폼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정보 조회 폼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(404 Not Found),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정보 수정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“itemFormDto” : 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 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상품정보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, “itemImgDtoList : [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변경된 이미지업로드 정보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]” },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“itemImgIds : [0] ”,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“itemImgFile:  [456]”</a:t>
                      </a:r>
                      <a:r>
                        <a:rPr lang="ko-KR" altLang="en-US" sz="1600" b="1" i="0"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수정 후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메인 페이지로 리다이렉트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상품 수정 중 에러가 발생하였습니다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5829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/admin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/items, /admin/items/{page}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관리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{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"searchDateType":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"searchSellStatus": "SELL",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"searchBy": "string",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  "searchQuery": "string"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6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페이지네이션 처리된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3005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/{itemId}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상세 페이지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 상세 페이지 반환 및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최근 본 상품 쿠키에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존재하지 않는 상품입니다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(404 Not Found)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1064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/choice/{itemValue}/{page}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,/item/items/{itemValue}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카테고리 상품 목록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카테고리별 상품 페이지 페이지네이션 처리된 목록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cart(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입찰목록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4" name="표 10"/>
          <p:cNvGraphicFramePr>
            <a:graphicFrameLocks noGrp="1"/>
          </p:cNvGraphicFramePr>
          <p:nvPr/>
        </p:nvGraphicFramePr>
        <p:xfrm>
          <a:off x="1295400" y="1790700"/>
          <a:ext cx="15701124" cy="81915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3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3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513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700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30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2614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cart</a:t>
                      </a:r>
                      <a:endParaRPr lang="fr-FR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[{"cartItemId": 123, "ItemId": 1, "ItemNm": 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상품명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", "count": 2, "price": 10000}]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입찰목록에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1,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cartItemId=123&amp;count=2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/bid/cart/{cartItemId}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입찰목록 상품 개별 입찰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itemId=1 &amp;&amp; newbidprice=1000,lowestbidprice=2000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정수를 입력해주세요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/cartItem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/{cartItemId}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DELETE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삭제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cartItemId=123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{"cartItemId": 123}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수정권한이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6648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/cart</a:t>
                      </a:r>
                    </a:p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/orders</a:t>
                      </a:r>
                      <a:endParaRPr lang="ko-KR" altLang="en-US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</a:t>
                      </a: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{"cartOrderDtoList":[{"cartItemId":123}], "impUid":"imp_123456789"}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 456}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주문할 상품을 선택해주세요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order 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590477" y="2250876"/>
          <a:ext cx="17316525" cy="7102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7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34125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05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상품 주문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{"itemId": 77,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"count": 10,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"totalPrice": 50000,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"makeMerchantUid": “123",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  "impUid": “imp_12345"}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/orders, /orders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/{page}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내역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내역 페이지 반환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/cancel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주문 취소</a:t>
                      </a:r>
                      <a:endParaRPr lang="en-US" altLang="ko-KR" sz="20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주문 취소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3267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/order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/{orderId}</a:t>
                      </a:r>
                    </a:p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/reOrder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재주문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장바구니에 담음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{"orderId":1} (200 OK)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재주문 권한이 없습니다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  <a:endParaRPr lang="ko-KR" altLang="en-US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customerCenter 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7949837"/>
              </p:ext>
            </p:extLst>
          </p:nvPr>
        </p:nvGraphicFramePr>
        <p:xfrm>
          <a:off x="431032" y="1585125"/>
          <a:ext cx="17372766" cy="86091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5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2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7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34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46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3010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305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게시판 전체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/customerCenter/{notice}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,/Cpost/{page}/{notice}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페이지네비게이션 처리된 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목록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55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사항작성 폼 페이지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/customerCenter/write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 사항 작성 폼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로그인 후 이용해주세요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(403 Forbidden)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/customerCenter/new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작성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등록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4577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/view/{id}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문의사항 상세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281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customerCenter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updateSave</a:t>
                      </a: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문의 사항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제목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내용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입니다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</a:t>
                      </a:r>
                      <a:endParaRPr lang="fr-FR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문의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공지 사항 수정 후 페이지네비게이션 처리된 공지사항 페이지로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필수 입력 값이 누락되었습니다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401 Unauthorized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comments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/add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댓글 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: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문의에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  <a:r>
                        <a:rPr lang="ko-KR" altLang="en-US" sz="1800" b="1" i="0" dirty="0">
                          <a:latin typeface="G마켓 산스 TTF Light"/>
                          <a:ea typeface="G마켓 산스 TTF Light"/>
                        </a:rPr>
                        <a:t> 공지에 대한</a:t>
                      </a: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~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댓글추가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추가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  <a:p>
                      <a:pPr algn="ctr" latinLnBrk="1">
                        <a:defRPr/>
                      </a:pPr>
                      <a:endParaRPr lang="en-US" altLang="ko-KR" sz="18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62451">
                <a:tc>
                  <a:txBody>
                    <a:bodyPr/>
                    <a:lstStyle/>
                    <a:p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/delete/{</a:t>
                      </a:r>
                      <a:r>
                        <a:rPr lang="en-US" altLang="ko-KR" sz="2000" b="1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commentId</a:t>
                      </a:r>
                      <a:r>
                        <a:rPr lang="en-US" altLang="ko-KR" sz="20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sz="2000" b="1" i="0" dirty="0">
                          <a:latin typeface="G마켓 산스 TTF Light"/>
                          <a:ea typeface="G마켓 산스 TTF Light"/>
                        </a:rPr>
                        <a:t>문의 사항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로 게시글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(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공지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문의사항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)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 댓글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{"</a:t>
                      </a:r>
                      <a:r>
                        <a:rPr lang="en-US" altLang="ko-KR" b="1" i="0" dirty="0" err="1">
                          <a:latin typeface="G마켓 산스 TTF Light"/>
                          <a:ea typeface="G마켓 산스 TTF Light"/>
                        </a:rPr>
                        <a:t>errorMessage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":"</a:t>
                      </a:r>
                      <a:r>
                        <a:rPr lang="ko-KR" altLang="en-US" b="1" i="0" dirty="0">
                          <a:latin typeface="G마켓 산스 TTF Light"/>
                          <a:ea typeface="G마켓 산스 TTF Light"/>
                        </a:rPr>
                        <a:t>댓글 삭제 중 오류 발생</a:t>
                      </a:r>
                      <a:r>
                        <a:rPr lang="en-US" altLang="ko-KR" b="1" i="0" dirty="0">
                          <a:latin typeface="G마켓 산스 TTF Light"/>
                          <a:ea typeface="G마켓 산스 TTF Light"/>
                        </a:rPr>
                        <a:t>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514956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2164" y="723900"/>
            <a:ext cx="16516236" cy="636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API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명세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|</a:t>
            </a: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기타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최근 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업데이트 상품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크롤링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r>
              <a:rPr kumimoji="1" lang="en-US" altLang="ko-KR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 </a:t>
            </a:r>
            <a:r>
              <a:rPr kumimoji="1" lang="en-US" altLang="ko-KR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 		</a:t>
            </a:r>
          </a:p>
        </p:txBody>
      </p:sp>
      <p:graphicFrame>
        <p:nvGraphicFramePr>
          <p:cNvPr id="1006" name="표 10"/>
          <p:cNvGraphicFramePr>
            <a:graphicFrameLocks noGrp="1"/>
          </p:cNvGraphicFramePr>
          <p:nvPr/>
        </p:nvGraphicFramePr>
        <p:xfrm>
          <a:off x="485738" y="2177491"/>
          <a:ext cx="17319596" cy="7766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49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82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6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011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024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198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End Point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0" i="0">
                          <a:latin typeface="G마켓 산스 TTF Medium"/>
                          <a:ea typeface="G마켓 산스 TTF Medium"/>
                        </a:rPr>
                        <a:t>Method</a:t>
                      </a:r>
                      <a:endParaRPr lang="ko-KR" altLang="en-US" sz="2000" b="0" i="0">
                        <a:latin typeface="G마켓 산스 TTF Medium"/>
                        <a:ea typeface="G마켓 산스 TTF Medium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요청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성공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0" i="0">
                          <a:latin typeface="G마켓 산스 TTF Medium"/>
                          <a:ea typeface="G마켓 산스 TTF Medium"/>
                        </a:rPr>
                        <a:t>실패 응답 예시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83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/fetchBidData/{itemId}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단일 상품 그래프 최고가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최고가 그래프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8326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/bid/{itemId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PATCH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최고입찰금액 변동 시 최고금액 변경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상품 최고금액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{"errorMessage":"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최고 입찰가 보다 입찰 가격이 낮습니다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."} (400 Bad Request),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원하는 사이트 크롤링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/item/lizard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콘솔 원하는 데이터 출력 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데이터베이스 저장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5392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en-US" altLang="ko-KR" sz="2000" b="1" i="0">
                          <a:latin typeface="G마켓 산스 TTF Light"/>
                          <a:ea typeface="G마켓 산스 TTF Light"/>
                        </a:rPr>
                        <a:t>listItem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업데이트된 상품갱신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sz="1800" b="1" i="0">
                          <a:latin typeface="G마켓 산스 TTF Light"/>
                          <a:ea typeface="G마켓 산스 TTF Light"/>
                        </a:rPr>
                        <a:t>로 최근 업데이트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/recentViews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최근 본 상품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Ajax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로 쿠키에 저장된 최근 본 상품 정보 갱신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GET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b="1" i="0">
                          <a:latin typeface="G마켓 산스 TTF Light"/>
                          <a:ea typeface="G마켓 산스 TTF Light"/>
                        </a:rPr>
                        <a:t>/payment/{id}</a:t>
                      </a:r>
                      <a:endParaRPr lang="en-US" altLang="ko-KR" sz="1800" b="1" i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결제할 상품이름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금액 표기</a:t>
                      </a:r>
                      <a:r>
                        <a:rPr lang="en-US" altLang="ko-KR" b="1" i="0"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 결제진행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081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fr-FR" altLang="ko-KR" sz="2000" b="1" i="0" dirty="0">
                          <a:latin typeface="G마켓 산스 TTF Light"/>
                          <a:ea typeface="G마켓 산스 TTF Light"/>
                        </a:rPr>
                        <a:t>/</a:t>
                      </a:r>
                      <a:r>
                        <a:rPr lang="fr-FR" altLang="ko-KR" sz="2000" b="1" i="0" dirty="0" err="1">
                          <a:latin typeface="G마켓 산스 TTF Light"/>
                          <a:ea typeface="G마켓 산스 TTF Light"/>
                        </a:rPr>
                        <a:t>payment</a:t>
                      </a:r>
                      <a:endParaRPr lang="fr-FR" altLang="ko-KR" sz="2000" b="1" i="0" dirty="0"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POST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i="0">
                          <a:latin typeface="G마켓 산스 TTF Light"/>
                          <a:ea typeface="G마켓 산스 TTF Light"/>
                        </a:rPr>
                        <a:t>결제완료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b="1" i="0">
                          <a:latin typeface="G마켓 산스 TTF Light"/>
                          <a:ea typeface="G마켓 산스 TTF Light"/>
                        </a:rPr>
                        <a:t>해당 금액 결제 완료 후 구매이력 페이지 이동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800" b="1" i="0" dirty="0">
                          <a:latin typeface="G마켓 산스 TTF Light"/>
                          <a:ea typeface="G마켓 산스 TTF Light"/>
                        </a:rPr>
                        <a:t>N/A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08793" y="458569"/>
            <a:ext cx="39966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데이터 베이스 구성</a:t>
            </a:r>
          </a:p>
        </p:txBody>
      </p:sp>
      <p:pic>
        <p:nvPicPr>
          <p:cNvPr id="1004" name="그림 100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2826" y="1333499"/>
            <a:ext cx="11768636" cy="8721619"/>
          </a:xfrm>
          <a:prstGeom prst="rect">
            <a:avLst/>
          </a:prstGeom>
        </p:spPr>
      </p:pic>
      <p:grpSp>
        <p:nvGrpSpPr>
          <p:cNvPr id="1005" name="Group 13"/>
          <p:cNvGrpSpPr/>
          <p:nvPr/>
        </p:nvGrpSpPr>
        <p:grpSpPr>
          <a:xfrm>
            <a:off x="13267507" y="-144661"/>
            <a:ext cx="5020493" cy="10431661"/>
            <a:chOff x="0" y="-38100"/>
            <a:chExt cx="1322270" cy="27474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3401641" y="50889"/>
            <a:ext cx="5114958" cy="1023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M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ember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" altLang="ko-KR" b="1">
                <a:latin typeface="G마켓 산스 TTF Medium"/>
                <a:ea typeface="G마켓 산스 TTF Medium"/>
                <a:cs typeface="Pretendard Medium"/>
              </a:rPr>
              <a:t>C</a:t>
            </a: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art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회원의 입찰목록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cart_item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입찰목록에 담긴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orders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회원들의 주문 목록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order_item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주문된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</a:t>
            </a: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1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쇼핑몰 상품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 b="1">
                <a:latin typeface="G마켓 산스 TTF Medium"/>
                <a:ea typeface="G마켓 산스 TTF Medium"/>
                <a:cs typeface="Pretendard Medium"/>
              </a:rPr>
              <a:t>item_img 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상품에 대한 이미지 정보를 담고 있는 테이블</a:t>
            </a:r>
          </a:p>
          <a:p>
            <a:pPr lvl="0">
              <a:defRPr/>
            </a:pPr>
            <a:endParaRPr lang="en" altLang="ko-KR" b="1">
              <a:latin typeface="G마켓 산스 TTF Medium"/>
              <a:ea typeface="G마켓 산스 TTF Medium"/>
              <a:cs typeface="Pretendard Medium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 Medium"/>
              </a:rPr>
              <a:t>customer_center_post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제목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, 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내용 테이블</a:t>
            </a:r>
          </a:p>
          <a:p>
            <a:pPr lvl="0">
              <a:defRPr/>
            </a:pP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Comment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공지</a:t>
            </a:r>
            <a:r>
              <a:rPr lang="en-US" altLang="ko-KR">
                <a:latin typeface="G마켓 산스 TTF Medium"/>
                <a:ea typeface="G마켓 산스 TTF Medium"/>
                <a:cs typeface="Pretendard"/>
              </a:rPr>
              <a:t>/</a:t>
            </a: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문의사항 댓글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bid</a:t>
            </a: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상품 그래프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payment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결제 정보 테이블</a:t>
            </a:r>
          </a:p>
          <a:p>
            <a:pPr lvl="0">
              <a:defRPr/>
            </a:pPr>
            <a:endParaRPr lang="ko-KR" altLang="en-US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en-US" altLang="ko-KR" b="1">
                <a:latin typeface="G마켓 산스 TTF Medium"/>
                <a:ea typeface="G마켓 산스 TTF Medium"/>
                <a:cs typeface="Pretendard"/>
              </a:rPr>
              <a:t>secession_reason</a:t>
            </a:r>
            <a:endParaRPr lang="en-US" altLang="ko-KR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lang="ko-KR" altLang="en-US">
                <a:latin typeface="G마켓 산스 TTF Medium"/>
                <a:ea typeface="G마켓 산스 TTF Medium"/>
                <a:cs typeface="Pretendard"/>
              </a:rPr>
              <a:t>회원 탈퇴 내용 정보 테이블</a:t>
            </a:r>
            <a:endParaRPr lang="ko-KR" altLang="en-US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  <a:p>
            <a:pPr lvl="0">
              <a:defRPr/>
            </a:pPr>
            <a:endParaRPr lang="en-US" altLang="ko-KR">
              <a:latin typeface="Franklin Gothic Book"/>
              <a:ea typeface="G마켓 산스 TTF Medium"/>
              <a:cs typeface="Pretendar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32386"/>
            <a:ext cx="11553007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259744" y="3467100"/>
            <a:ext cx="453768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b="1" spc="-199" dirty="0" err="1"/>
              <a:t>향후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계획</a:t>
            </a:r>
            <a:r>
              <a:rPr lang="en-US" sz="2976" b="1" spc="-199" dirty="0"/>
              <a:t> 및 </a:t>
            </a:r>
            <a:r>
              <a:rPr lang="en-US" sz="2976" b="1" spc="-199" dirty="0" err="1"/>
              <a:t>발전</a:t>
            </a:r>
            <a:r>
              <a:rPr lang="en-US" sz="2976" b="1" spc="-199" dirty="0"/>
              <a:t> </a:t>
            </a:r>
            <a:r>
              <a:rPr lang="en-US" sz="2976" b="1" spc="-199" dirty="0" err="1"/>
              <a:t>방향</a:t>
            </a:r>
            <a:endParaRPr lang="en-US" sz="2976" b="1" spc="-199" dirty="0"/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3218784"/>
            <a:ext cx="678786" cy="794033"/>
            <a:chOff x="0" y="-47625"/>
            <a:chExt cx="178775" cy="20912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8024546"/>
            <a:ext cx="678786" cy="613207"/>
            <a:chOff x="0" y="0"/>
            <a:chExt cx="178775" cy="16150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28700" y="4375324"/>
            <a:ext cx="678786" cy="794033"/>
            <a:chOff x="0" y="-47625"/>
            <a:chExt cx="178775" cy="20912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6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146179" y="3399611"/>
            <a:ext cx="678786" cy="613207"/>
            <a:chOff x="0" y="0"/>
            <a:chExt cx="178775" cy="161503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6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28700" y="5712282"/>
            <a:ext cx="678786" cy="613207"/>
            <a:chOff x="0" y="0"/>
            <a:chExt cx="178775" cy="16150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6868414"/>
            <a:ext cx="678786" cy="613207"/>
            <a:chOff x="0" y="0"/>
            <a:chExt cx="178775" cy="161503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" name="TextBox 6"/>
          <p:cNvSpPr txBox="1"/>
          <p:nvPr/>
        </p:nvSpPr>
        <p:spPr>
          <a:xfrm>
            <a:off x="1044666" y="1165860"/>
            <a:ext cx="7666899" cy="9753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ko-KR" sz="58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Table of </a:t>
            </a:r>
            <a:r>
              <a:rPr kumimoji="1" lang="en-US" altLang="ko-KR" sz="58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Contents</a:t>
            </a:r>
            <a:endParaRPr kumimoji="1" lang="ko-KR" altLang="en-US" sz="5800" b="1">
              <a:solidFill>
                <a:schemeClr val="accent1"/>
              </a:solidFill>
              <a:latin typeface="G마켓 산스 TTF Bold"/>
              <a:ea typeface="G마켓 산스 TTF Bold"/>
              <a:cs typeface="Pretendard"/>
            </a:endParaRPr>
          </a:p>
        </p:txBody>
      </p:sp>
      <p:sp>
        <p:nvSpPr>
          <p:cNvPr id="42" name="TextBox 4"/>
          <p:cNvSpPr txBox="1"/>
          <p:nvPr/>
        </p:nvSpPr>
        <p:spPr>
          <a:xfrm>
            <a:off x="1945270" y="3467100"/>
            <a:ext cx="3845927" cy="541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개요</a:t>
            </a:r>
          </a:p>
        </p:txBody>
      </p:sp>
      <p:sp>
        <p:nvSpPr>
          <p:cNvPr id="43" name="TextBox 4"/>
          <p:cNvSpPr txBox="1"/>
          <p:nvPr/>
        </p:nvSpPr>
        <p:spPr>
          <a:xfrm>
            <a:off x="2021471" y="460248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절차 및 방법</a:t>
            </a:r>
          </a:p>
        </p:txBody>
      </p:sp>
      <p:sp>
        <p:nvSpPr>
          <p:cNvPr id="44" name="TextBox 4"/>
          <p:cNvSpPr txBox="1"/>
          <p:nvPr/>
        </p:nvSpPr>
        <p:spPr>
          <a:xfrm>
            <a:off x="2021470" y="5753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프로젝트 수행 경과</a:t>
            </a:r>
          </a:p>
        </p:txBody>
      </p:sp>
      <p:sp>
        <p:nvSpPr>
          <p:cNvPr id="45" name="TextBox 4"/>
          <p:cNvSpPr txBox="1"/>
          <p:nvPr/>
        </p:nvSpPr>
        <p:spPr>
          <a:xfrm>
            <a:off x="2057400" y="6896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시물레이션</a:t>
            </a:r>
          </a:p>
        </p:txBody>
      </p:sp>
      <p:sp>
        <p:nvSpPr>
          <p:cNvPr id="46" name="TextBox 4"/>
          <p:cNvSpPr txBox="1"/>
          <p:nvPr/>
        </p:nvSpPr>
        <p:spPr>
          <a:xfrm>
            <a:off x="2057400" y="8039100"/>
            <a:ext cx="4760329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3000" b="1" dirty="0">
                <a:solidFill>
                  <a:srgbClr val="384166"/>
                </a:solidFill>
                <a:latin typeface="G마켓 산스 TTF Light"/>
                <a:ea typeface="G마켓 산스 TTF Light"/>
                <a:cs typeface="Pretendard"/>
              </a:rPr>
              <a:t>성과 분석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8" y="6515100"/>
            <a:ext cx="8400401" cy="67627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ko-KR" altLang="en-US" sz="3000" b="1" spc="-91">
              <a:solidFill>
                <a:srgbClr val="373737"/>
              </a:solidFill>
            </a:endParaRP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42999" y="4838700"/>
            <a:ext cx="9144000" cy="1102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rgbClr val="565E4F"/>
                </a:solidFill>
                <a:latin typeface="G마켓 산스 TTF Bold"/>
                <a:ea typeface="G마켓 산스 TTF Bold"/>
              </a:rPr>
              <a:t>		</a:t>
            </a: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시물레이션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상단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,HEADER)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E1B3EE7-D48F-4969-ACED-E19BC6671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939392"/>
            <a:ext cx="15910166" cy="7653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F041FAB-4D0E-4672-BC34-E7918E22A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529" y="5920868"/>
            <a:ext cx="15787753" cy="765320"/>
          </a:xfrm>
          <a:prstGeom prst="rect">
            <a:avLst/>
          </a:prstGeom>
        </p:spPr>
      </p:pic>
      <p:sp>
        <p:nvSpPr>
          <p:cNvPr id="38" name="TextBox 16">
            <a:extLst>
              <a:ext uri="{FF2B5EF4-FFF2-40B4-BE49-F238E27FC236}">
                <a16:creationId xmlns:a16="http://schemas.microsoft.com/office/drawing/2014/main" id="{904B71BE-03ED-4A14-B542-10BC4EC253E7}"/>
              </a:ext>
            </a:extLst>
          </p:cNvPr>
          <p:cNvSpPr txBox="1"/>
          <p:nvPr/>
        </p:nvSpPr>
        <p:spPr>
          <a:xfrm>
            <a:off x="1055271" y="3091685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 로그인</a:t>
            </a:r>
          </a:p>
        </p:txBody>
      </p:sp>
      <p:sp>
        <p:nvSpPr>
          <p:cNvPr id="39" name="TextBox 16">
            <a:extLst>
              <a:ext uri="{FF2B5EF4-FFF2-40B4-BE49-F238E27FC236}">
                <a16:creationId xmlns:a16="http://schemas.microsoft.com/office/drawing/2014/main" id="{C0B2AAF3-D498-4C6A-9945-A79E43DB6CC4}"/>
              </a:ext>
            </a:extLst>
          </p:cNvPr>
          <p:cNvSpPr txBox="1"/>
          <p:nvPr/>
        </p:nvSpPr>
        <p:spPr>
          <a:xfrm>
            <a:off x="1055271" y="5143500"/>
            <a:ext cx="1752025" cy="62517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로그인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1B623A7D-50F2-4C4F-92FB-5AB44F132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360" y="7059527"/>
            <a:ext cx="1584176" cy="3017688"/>
          </a:xfrm>
          <a:prstGeom prst="rect">
            <a:avLst/>
          </a:prstGeom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F71CB30A-56F2-49FF-90E4-6CFDB1D2B71C}"/>
              </a:ext>
            </a:extLst>
          </p:cNvPr>
          <p:cNvSpPr/>
          <p:nvPr/>
        </p:nvSpPr>
        <p:spPr>
          <a:xfrm>
            <a:off x="3743400" y="3716856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FB5C2E9-BF15-48B1-B048-E996B1B52868}"/>
              </a:ext>
            </a:extLst>
          </p:cNvPr>
          <p:cNvSpPr/>
          <p:nvPr/>
        </p:nvSpPr>
        <p:spPr>
          <a:xfrm>
            <a:off x="3670071" y="5664290"/>
            <a:ext cx="13489329" cy="12379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4861F30-1858-40F7-AAC9-3DB343D53113}"/>
              </a:ext>
            </a:extLst>
          </p:cNvPr>
          <p:cNvSpPr/>
          <p:nvPr/>
        </p:nvSpPr>
        <p:spPr>
          <a:xfrm>
            <a:off x="3167336" y="6954655"/>
            <a:ext cx="2016224" cy="325659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EC52DEFA-1B5A-4ADA-9CC2-FBE78D4E40F1}"/>
              </a:ext>
            </a:extLst>
          </p:cNvPr>
          <p:cNvSpPr/>
          <p:nvPr/>
        </p:nvSpPr>
        <p:spPr>
          <a:xfrm>
            <a:off x="5391064" y="6972415"/>
            <a:ext cx="2879304" cy="26783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5308553F-A136-4405-861C-D7048D893D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1" y="7241694"/>
            <a:ext cx="2532927" cy="2222286"/>
          </a:xfrm>
          <a:prstGeom prst="rect">
            <a:avLst/>
          </a:prstGeom>
        </p:spPr>
      </p:pic>
      <p:sp>
        <p:nvSpPr>
          <p:cNvPr id="51" name="Freeform 32">
            <a:extLst>
              <a:ext uri="{FF2B5EF4-FFF2-40B4-BE49-F238E27FC236}">
                <a16:creationId xmlns:a16="http://schemas.microsoft.com/office/drawing/2014/main" id="{686BBC34-A455-4D08-8E0B-7B4F470EDEF0}"/>
              </a:ext>
            </a:extLst>
          </p:cNvPr>
          <p:cNvSpPr/>
          <p:nvPr/>
        </p:nvSpPr>
        <p:spPr>
          <a:xfrm>
            <a:off x="8904520" y="7316142"/>
            <a:ext cx="8639881" cy="2678382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50" name="TextBox 16">
            <a:extLst>
              <a:ext uri="{FF2B5EF4-FFF2-40B4-BE49-F238E27FC236}">
                <a16:creationId xmlns:a16="http://schemas.microsoft.com/office/drawing/2014/main" id="{CDAFEA61-A35E-43A2-9376-29BEE169BD2A}"/>
              </a:ext>
            </a:extLst>
          </p:cNvPr>
          <p:cNvSpPr txBox="1"/>
          <p:nvPr/>
        </p:nvSpPr>
        <p:spPr>
          <a:xfrm>
            <a:off x="9144000" y="8345955"/>
            <a:ext cx="840040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모든 상품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고객센터 로그인 상관없이 모두 이용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Enum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클래스를 이용하여 구분 하였습니다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  <p:sp>
        <p:nvSpPr>
          <p:cNvPr id="52" name="TextBox 34">
            <a:extLst>
              <a:ext uri="{FF2B5EF4-FFF2-40B4-BE49-F238E27FC236}">
                <a16:creationId xmlns:a16="http://schemas.microsoft.com/office/drawing/2014/main" id="{EC2EE6E7-F6CE-4C97-B32B-E06DD70D9144}"/>
              </a:ext>
            </a:extLst>
          </p:cNvPr>
          <p:cNvSpPr txBox="1"/>
          <p:nvPr/>
        </p:nvSpPr>
        <p:spPr>
          <a:xfrm>
            <a:off x="10389345" y="7488893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047156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790335" y="749055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(content)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E1792-974D-48AF-81A8-A31C7BDCA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8" y="2434752"/>
            <a:ext cx="12835862" cy="6411317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0042F7-1A61-48FD-B7CA-116E20454F4D}"/>
              </a:ext>
            </a:extLst>
          </p:cNvPr>
          <p:cNvSpPr/>
          <p:nvPr/>
        </p:nvSpPr>
        <p:spPr>
          <a:xfrm>
            <a:off x="575049" y="2532403"/>
            <a:ext cx="10369152" cy="15619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3521BD-D2BA-4AF9-A635-B631412843E8}"/>
              </a:ext>
            </a:extLst>
          </p:cNvPr>
          <p:cNvSpPr/>
          <p:nvPr/>
        </p:nvSpPr>
        <p:spPr>
          <a:xfrm>
            <a:off x="1943200" y="448190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Freeform 32">
            <a:extLst>
              <a:ext uri="{FF2B5EF4-FFF2-40B4-BE49-F238E27FC236}">
                <a16:creationId xmlns:a16="http://schemas.microsoft.com/office/drawing/2014/main" id="{D2B416A1-5C28-4DA1-9AF9-BB522CDA2868}"/>
              </a:ext>
            </a:extLst>
          </p:cNvPr>
          <p:cNvSpPr/>
          <p:nvPr/>
        </p:nvSpPr>
        <p:spPr>
          <a:xfrm>
            <a:off x="13536490" y="24223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3E22D8F8-17CE-4D39-BC44-9E938FCBA09F}"/>
              </a:ext>
            </a:extLst>
          </p:cNvPr>
          <p:cNvSpPr txBox="1"/>
          <p:nvPr/>
        </p:nvSpPr>
        <p:spPr>
          <a:xfrm>
            <a:off x="12729764" y="24223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83E32842-DF82-4AA4-A0B7-52EA8959F0AF}"/>
              </a:ext>
            </a:extLst>
          </p:cNvPr>
          <p:cNvSpPr txBox="1"/>
          <p:nvPr/>
        </p:nvSpPr>
        <p:spPr>
          <a:xfrm>
            <a:off x="13939199" y="3632170"/>
            <a:ext cx="4133491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메인 </a:t>
            </a:r>
            <a:r>
              <a:rPr lang="en-US" altLang="ko-KR" sz="3000" b="1" spc="-91" dirty="0">
                <a:solidFill>
                  <a:srgbClr val="373737"/>
                </a:solidFill>
              </a:rPr>
              <a:t>content</a:t>
            </a:r>
            <a:r>
              <a:rPr lang="ko-KR" altLang="en-US" sz="3000" b="1" spc="-91" dirty="0">
                <a:solidFill>
                  <a:srgbClr val="373737"/>
                </a:solidFill>
              </a:rPr>
              <a:t>에서도 상품 카테고리 별 페이지 이동 가능 하고 전체 제품은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무한 스크롤링으로 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4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(Map, footer)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D59B1B-10A5-4945-A685-32CEF4C97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29" y="2994153"/>
            <a:ext cx="10068503" cy="64245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95BEDA6-A7DD-4E5C-8EBE-EAA16B6C452B}"/>
              </a:ext>
            </a:extLst>
          </p:cNvPr>
          <p:cNvSpPr/>
          <p:nvPr/>
        </p:nvSpPr>
        <p:spPr>
          <a:xfrm>
            <a:off x="1163729" y="2889261"/>
            <a:ext cx="10212519" cy="4770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D08615B-5B93-4DCB-B7F2-4F44409449B6}"/>
              </a:ext>
            </a:extLst>
          </p:cNvPr>
          <p:cNvSpPr/>
          <p:nvPr/>
        </p:nvSpPr>
        <p:spPr>
          <a:xfrm>
            <a:off x="1163729" y="8081295"/>
            <a:ext cx="10212519" cy="16103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Freeform 32">
            <a:extLst>
              <a:ext uri="{FF2B5EF4-FFF2-40B4-BE49-F238E27FC236}">
                <a16:creationId xmlns:a16="http://schemas.microsoft.com/office/drawing/2014/main" id="{6CC82306-20B2-4AB3-952D-09B84B2C5DD5}"/>
              </a:ext>
            </a:extLst>
          </p:cNvPr>
          <p:cNvSpPr/>
          <p:nvPr/>
        </p:nvSpPr>
        <p:spPr>
          <a:xfrm>
            <a:off x="12539978" y="307892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D74CD47E-2993-4B41-91F6-39BEB55F42C2}"/>
              </a:ext>
            </a:extLst>
          </p:cNvPr>
          <p:cNvSpPr txBox="1"/>
          <p:nvPr/>
        </p:nvSpPr>
        <p:spPr>
          <a:xfrm>
            <a:off x="11733252" y="307892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3091733" y="5381491"/>
            <a:ext cx="4133491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지도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데이터를 가져옵니다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7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ko-KR" altLang="en-US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페이지 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검색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C9F8CA-D034-4D4F-B916-CCA0FAAB1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99" y="2930170"/>
            <a:ext cx="5955061" cy="8731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9B4DE-D940-46E4-A7EB-7A9830B25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9" y="4139642"/>
            <a:ext cx="8619357" cy="581106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8828FE-F2C5-4FC2-9385-4274B020A64D}"/>
              </a:ext>
            </a:extLst>
          </p:cNvPr>
          <p:cNvSpPr/>
          <p:nvPr/>
        </p:nvSpPr>
        <p:spPr>
          <a:xfrm>
            <a:off x="2159224" y="5613419"/>
            <a:ext cx="2808312" cy="4364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AB7C8-800A-4DFA-B34C-86DE9DE08D8F}"/>
              </a:ext>
            </a:extLst>
          </p:cNvPr>
          <p:cNvSpPr/>
          <p:nvPr/>
        </p:nvSpPr>
        <p:spPr>
          <a:xfrm>
            <a:off x="2519264" y="2761246"/>
            <a:ext cx="4248472" cy="12102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B8C67A8-D279-4A04-B133-C871CA04BD89}"/>
              </a:ext>
            </a:extLst>
          </p:cNvPr>
          <p:cNvCxnSpPr>
            <a:stCxn id="15" idx="2"/>
            <a:endCxn id="14" idx="0"/>
          </p:cNvCxnSpPr>
          <p:nvPr/>
        </p:nvCxnSpPr>
        <p:spPr>
          <a:xfrm flipH="1">
            <a:off x="3563380" y="3971493"/>
            <a:ext cx="1080120" cy="164192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2048198" y="5488629"/>
            <a:ext cx="4133491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헤더의 검색을 이용해서 검색한 이름이 들어간 상품을 노출합니다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endParaRPr lang="ko-KR" altLang="en-US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6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167336" y="1514443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en-US" altLang="ko-KR" sz="5400" b="1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Main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카테고리</a:t>
            </a:r>
            <a:r>
              <a:rPr kumimoji="1" lang="en-US" altLang="ko-KR" sz="5400" b="1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8" name="Freeform 32">
            <a:extLst>
              <a:ext uri="{FF2B5EF4-FFF2-40B4-BE49-F238E27FC236}">
                <a16:creationId xmlns:a16="http://schemas.microsoft.com/office/drawing/2014/main" id="{4D979A5A-F199-4706-9CF7-A67474EB4EC7}"/>
              </a:ext>
            </a:extLst>
          </p:cNvPr>
          <p:cNvSpPr/>
          <p:nvPr/>
        </p:nvSpPr>
        <p:spPr>
          <a:xfrm>
            <a:off x="10477135" y="3063680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467FF2F4-EE2B-43B7-92D8-2FA8CB5BEC55}"/>
              </a:ext>
            </a:extLst>
          </p:cNvPr>
          <p:cNvSpPr txBox="1"/>
          <p:nvPr/>
        </p:nvSpPr>
        <p:spPr>
          <a:xfrm>
            <a:off x="10959994" y="3253348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0" name="TextBox 16">
            <a:extLst>
              <a:ext uri="{FF2B5EF4-FFF2-40B4-BE49-F238E27FC236}">
                <a16:creationId xmlns:a16="http://schemas.microsoft.com/office/drawing/2014/main" id="{6E97C998-779F-4209-9D19-BF8946A2DD69}"/>
              </a:ext>
            </a:extLst>
          </p:cNvPr>
          <p:cNvSpPr txBox="1"/>
          <p:nvPr/>
        </p:nvSpPr>
        <p:spPr>
          <a:xfrm>
            <a:off x="10959994" y="5488629"/>
            <a:ext cx="6299306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을 이용해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Main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헤더에서 카테고리 클릭 시 해당 카테고리만 노출 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060B1-E470-4CF3-81E8-C1DC12FEE7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4935913"/>
            <a:ext cx="1627075" cy="29314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F12C50-C7AF-4A3B-91A5-63D46A4B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518" y="4761030"/>
            <a:ext cx="5148742" cy="550558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7036657-EE1B-4524-BEAF-56CAACABA7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934" y="3013229"/>
            <a:ext cx="10241585" cy="108953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926C47A8-98F4-4962-9B69-F9F464312F12}"/>
              </a:ext>
            </a:extLst>
          </p:cNvPr>
          <p:cNvSpPr/>
          <p:nvPr/>
        </p:nvSpPr>
        <p:spPr>
          <a:xfrm>
            <a:off x="54543" y="2761246"/>
            <a:ext cx="10241585" cy="1341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8F8A71-2EBD-4554-8297-1FA4B66D3E4F}"/>
              </a:ext>
            </a:extLst>
          </p:cNvPr>
          <p:cNvSpPr/>
          <p:nvPr/>
        </p:nvSpPr>
        <p:spPr>
          <a:xfrm>
            <a:off x="862408" y="4761030"/>
            <a:ext cx="2124236" cy="33347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F17C7D-55C2-4D84-82D4-2968ACFBA4B1}"/>
              </a:ext>
            </a:extLst>
          </p:cNvPr>
          <p:cNvSpPr/>
          <p:nvPr/>
        </p:nvSpPr>
        <p:spPr>
          <a:xfrm>
            <a:off x="3849052" y="4586145"/>
            <a:ext cx="5486824" cy="5680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FEA76CC-85BF-4550-8538-97D0D0951CD3}"/>
              </a:ext>
            </a:extLst>
          </p:cNvPr>
          <p:cNvCxnSpPr>
            <a:stCxn id="21" idx="2"/>
            <a:endCxn id="23" idx="0"/>
          </p:cNvCxnSpPr>
          <p:nvPr/>
        </p:nvCxnSpPr>
        <p:spPr>
          <a:xfrm>
            <a:off x="5175336" y="4102757"/>
            <a:ext cx="1417128" cy="48338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24CDC632-CDD2-491F-965A-8A4937FEB483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2986644" y="6428429"/>
            <a:ext cx="862408" cy="99795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7224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4D87BA-25C2-474E-AC8D-2F6A837D3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370" y="3988771"/>
            <a:ext cx="3240360" cy="42541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9D9067-6423-42FD-BEF4-9B7777630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4080" y="3711242"/>
            <a:ext cx="2880320" cy="518457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4E0ADF0-31C0-4B7D-A725-9DB3F0C4A809}"/>
              </a:ext>
            </a:extLst>
          </p:cNvPr>
          <p:cNvSpPr/>
          <p:nvPr/>
        </p:nvSpPr>
        <p:spPr>
          <a:xfrm>
            <a:off x="1093549" y="3879437"/>
            <a:ext cx="3605472" cy="467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E56CEAC-6E13-4277-8988-502B5161C675}"/>
              </a:ext>
            </a:extLst>
          </p:cNvPr>
          <p:cNvSpPr/>
          <p:nvPr/>
        </p:nvSpPr>
        <p:spPr>
          <a:xfrm>
            <a:off x="9706704" y="3596751"/>
            <a:ext cx="3219049" cy="5528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B69A1519-70EF-49D1-A505-EFEEF6AAEB1C}"/>
              </a:ext>
            </a:extLst>
          </p:cNvPr>
          <p:cNvSpPr txBox="1"/>
          <p:nvPr/>
        </p:nvSpPr>
        <p:spPr>
          <a:xfrm>
            <a:off x="3139142" y="1356025"/>
            <a:ext cx="12485578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사이드바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업데이트된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최근 본 상품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sp>
        <p:nvSpPr>
          <p:cNvPr id="17" name="Freeform 32">
            <a:extLst>
              <a:ext uri="{FF2B5EF4-FFF2-40B4-BE49-F238E27FC236}">
                <a16:creationId xmlns:a16="http://schemas.microsoft.com/office/drawing/2014/main" id="{DCF9F81A-069C-4501-A7F5-8F4B97D52892}"/>
              </a:ext>
            </a:extLst>
          </p:cNvPr>
          <p:cNvSpPr/>
          <p:nvPr/>
        </p:nvSpPr>
        <p:spPr>
          <a:xfrm>
            <a:off x="13192620" y="3287805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8" name="TextBox 34">
            <a:extLst>
              <a:ext uri="{FF2B5EF4-FFF2-40B4-BE49-F238E27FC236}">
                <a16:creationId xmlns:a16="http://schemas.microsoft.com/office/drawing/2014/main" id="{DF4A88EA-A1AA-4BB0-BBC1-9DF7234939F3}"/>
              </a:ext>
            </a:extLst>
          </p:cNvPr>
          <p:cNvSpPr txBox="1"/>
          <p:nvPr/>
        </p:nvSpPr>
        <p:spPr>
          <a:xfrm>
            <a:off x="12385894" y="3287805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5" name="TextBox 16">
            <a:extLst>
              <a:ext uri="{FF2B5EF4-FFF2-40B4-BE49-F238E27FC236}">
                <a16:creationId xmlns:a16="http://schemas.microsoft.com/office/drawing/2014/main" id="{2D2E7F52-0DC3-4B7E-85BD-B20A9E53E202}"/>
              </a:ext>
            </a:extLst>
          </p:cNvPr>
          <p:cNvSpPr txBox="1"/>
          <p:nvPr/>
        </p:nvSpPr>
        <p:spPr>
          <a:xfrm>
            <a:off x="13368333" y="4789693"/>
            <a:ext cx="4675448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쿠키를 이용해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  <p:sp>
        <p:nvSpPr>
          <p:cNvPr id="20" name="Freeform 32">
            <a:extLst>
              <a:ext uri="{FF2B5EF4-FFF2-40B4-BE49-F238E27FC236}">
                <a16:creationId xmlns:a16="http://schemas.microsoft.com/office/drawing/2014/main" id="{9F829E5B-6705-488B-A3CA-9E9B7337DC05}"/>
              </a:ext>
            </a:extLst>
          </p:cNvPr>
          <p:cNvSpPr/>
          <p:nvPr/>
        </p:nvSpPr>
        <p:spPr>
          <a:xfrm>
            <a:off x="4975184" y="3352169"/>
            <a:ext cx="4584294" cy="6339808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1" name="TextBox 34">
            <a:extLst>
              <a:ext uri="{FF2B5EF4-FFF2-40B4-BE49-F238E27FC236}">
                <a16:creationId xmlns:a16="http://schemas.microsoft.com/office/drawing/2014/main" id="{91EFDE9D-D8B8-41FF-A9CD-B54FA8933DAF}"/>
              </a:ext>
            </a:extLst>
          </p:cNvPr>
          <p:cNvSpPr txBox="1"/>
          <p:nvPr/>
        </p:nvSpPr>
        <p:spPr>
          <a:xfrm>
            <a:off x="4257050" y="3352169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4" name="TextBox 16">
            <a:extLst>
              <a:ext uri="{FF2B5EF4-FFF2-40B4-BE49-F238E27FC236}">
                <a16:creationId xmlns:a16="http://schemas.microsoft.com/office/drawing/2014/main" id="{E2E32884-A56E-4683-BE01-FF32D2681ED3}"/>
              </a:ext>
            </a:extLst>
          </p:cNvPr>
          <p:cNvSpPr txBox="1"/>
          <p:nvPr/>
        </p:nvSpPr>
        <p:spPr>
          <a:xfrm>
            <a:off x="5182921" y="4810979"/>
            <a:ext cx="4316047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를 이용하여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갱신합니다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  <a:r>
              <a:rPr lang="ko-KR" altLang="en-US" sz="3000" b="1" spc="-91" dirty="0">
                <a:solidFill>
                  <a:srgbClr val="373737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17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1926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latin typeface="G마켓 산스 TTF Bold"/>
                <a:ea typeface="G마켓 산스 TTF Bold"/>
                <a:cs typeface="Pretendard"/>
              </a:rPr>
              <a:t>로그인 및 회원가입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49F961-CA88-4E46-A2B7-2E82B1D1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11" y="2358003"/>
            <a:ext cx="5217115" cy="56166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62E132E-2AA3-42FD-8EAD-785834124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688" y="2335188"/>
            <a:ext cx="5993099" cy="561662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1BB607-8115-4B3C-90C8-A2CF6BBC3A1F}"/>
              </a:ext>
            </a:extLst>
          </p:cNvPr>
          <p:cNvSpPr/>
          <p:nvPr/>
        </p:nvSpPr>
        <p:spPr>
          <a:xfrm>
            <a:off x="2231232" y="6439644"/>
            <a:ext cx="1296144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0B26EED5-6D62-4B56-9B73-F5E1A522BDD3}"/>
              </a:ext>
            </a:extLst>
          </p:cNvPr>
          <p:cNvCxnSpPr>
            <a:cxnSpLocks/>
          </p:cNvCxnSpPr>
          <p:nvPr/>
        </p:nvCxnSpPr>
        <p:spPr>
          <a:xfrm flipV="1">
            <a:off x="2879304" y="5359524"/>
            <a:ext cx="3456384" cy="10801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FCF44649-95ED-4179-A718-FB8C9BBEB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9384" y="2268514"/>
            <a:ext cx="5601482" cy="393437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A2A550AA-43C7-4FCA-8C99-BF552A2586CA}"/>
              </a:ext>
            </a:extLst>
          </p:cNvPr>
          <p:cNvSpPr/>
          <p:nvPr/>
        </p:nvSpPr>
        <p:spPr>
          <a:xfrm>
            <a:off x="3599385" y="6439644"/>
            <a:ext cx="1224137" cy="43204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67C2342-7AAC-4B58-A5DC-986A6B365F28}"/>
              </a:ext>
            </a:extLst>
          </p:cNvPr>
          <p:cNvCxnSpPr>
            <a:cxnSpLocks/>
            <a:stCxn id="21" idx="0"/>
            <a:endCxn id="20" idx="1"/>
          </p:cNvCxnSpPr>
          <p:nvPr/>
        </p:nvCxnSpPr>
        <p:spPr>
          <a:xfrm flipV="1">
            <a:off x="4211454" y="4235701"/>
            <a:ext cx="8267930" cy="220394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C05FA1F9-F34C-46A9-8D69-F0441946DB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98437" y="6588342"/>
            <a:ext cx="5563376" cy="1991003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3F9086E3-6DCB-459F-8E0C-FEEA9F1E4ED0}"/>
              </a:ext>
            </a:extLst>
          </p:cNvPr>
          <p:cNvCxnSpPr>
            <a:cxnSpLocks/>
            <a:stCxn id="20" idx="2"/>
            <a:endCxn id="28" idx="0"/>
          </p:cNvCxnSpPr>
          <p:nvPr/>
        </p:nvCxnSpPr>
        <p:spPr>
          <a:xfrm>
            <a:off x="15280125" y="6202888"/>
            <a:ext cx="0" cy="38545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reeform 32">
            <a:extLst>
              <a:ext uri="{FF2B5EF4-FFF2-40B4-BE49-F238E27FC236}">
                <a16:creationId xmlns:a16="http://schemas.microsoft.com/office/drawing/2014/main" id="{4E6FC8B2-EF9D-49C4-932B-A1B5ABCBD278}"/>
              </a:ext>
            </a:extLst>
          </p:cNvPr>
          <p:cNvSpPr/>
          <p:nvPr/>
        </p:nvSpPr>
        <p:spPr>
          <a:xfrm>
            <a:off x="1769885" y="8136321"/>
            <a:ext cx="10482690" cy="1991004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1890CFF7-5278-41AB-8BFD-57E85BA2B5E9}"/>
              </a:ext>
            </a:extLst>
          </p:cNvPr>
          <p:cNvSpPr txBox="1"/>
          <p:nvPr/>
        </p:nvSpPr>
        <p:spPr>
          <a:xfrm>
            <a:off x="1946131" y="8136321"/>
            <a:ext cx="10306444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회원가입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우편주소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(Ajax)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비밀번호 찾기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메일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문자</a:t>
            </a:r>
            <a:r>
              <a:rPr lang="en-US" altLang="ko-KR" sz="3000" b="1" spc="-91" dirty="0">
                <a:solidFill>
                  <a:srgbClr val="373737"/>
                </a:solidFill>
              </a:rPr>
              <a:t>API(</a:t>
            </a:r>
            <a:r>
              <a:rPr lang="ko-KR" altLang="en-US" sz="3000" b="1" spc="-91" dirty="0">
                <a:solidFill>
                  <a:srgbClr val="373737"/>
                </a:solidFill>
              </a:rPr>
              <a:t>활용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인증 후 비밀번호 재설정</a:t>
            </a:r>
          </a:p>
        </p:txBody>
      </p:sp>
    </p:spTree>
    <p:extLst>
      <p:ext uri="{BB962C8B-B14F-4D97-AF65-F5344CB8AC3E}">
        <p14:creationId xmlns:p14="http://schemas.microsoft.com/office/powerpoint/2010/main" val="1933438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소셜 로그인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구글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카카오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네이버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CB50D67-1215-4D98-B9D1-17ADC310F4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461" y="2903993"/>
            <a:ext cx="4726260" cy="517464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CC3B9A-6DC7-4829-BD37-C9E81F7B8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084" y="2869796"/>
            <a:ext cx="5132491" cy="5174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DFC4A47-A870-4582-B924-A6132AFAB0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783" y="3886800"/>
            <a:ext cx="7126834" cy="314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회원 정보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/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탈퇴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BA9BB9-001E-41CD-BA63-2F6DC6E4F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152" y="1950343"/>
            <a:ext cx="6264696" cy="682908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EF2737-3ED4-4C40-8317-B655D9D79D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52" y="4607779"/>
            <a:ext cx="7830643" cy="17515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928E3C0-DEC1-494C-B5DD-DA5B6278C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732" y="2071963"/>
            <a:ext cx="7830643" cy="220058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51DC37-6997-48E2-9B24-749DE9223792}"/>
              </a:ext>
            </a:extLst>
          </p:cNvPr>
          <p:cNvSpPr/>
          <p:nvPr/>
        </p:nvSpPr>
        <p:spPr>
          <a:xfrm>
            <a:off x="1336406" y="1950343"/>
            <a:ext cx="6655466" cy="7009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8C5866-BD89-444E-8169-BF5B062DBA19}"/>
              </a:ext>
            </a:extLst>
          </p:cNvPr>
          <p:cNvSpPr/>
          <p:nvPr/>
        </p:nvSpPr>
        <p:spPr>
          <a:xfrm>
            <a:off x="8351912" y="1950343"/>
            <a:ext cx="7972124" cy="2322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4DBEE6B-C9D6-47A8-AC65-A4072E3B4AC1}"/>
              </a:ext>
            </a:extLst>
          </p:cNvPr>
          <p:cNvSpPr/>
          <p:nvPr/>
        </p:nvSpPr>
        <p:spPr>
          <a:xfrm>
            <a:off x="8324732" y="4405386"/>
            <a:ext cx="7999304" cy="19845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Freeform 32">
            <a:extLst>
              <a:ext uri="{FF2B5EF4-FFF2-40B4-BE49-F238E27FC236}">
                <a16:creationId xmlns:a16="http://schemas.microsoft.com/office/drawing/2014/main" id="{317A344F-F395-4C1E-A34B-A792169C214D}"/>
              </a:ext>
            </a:extLst>
          </p:cNvPr>
          <p:cNvSpPr/>
          <p:nvPr/>
        </p:nvSpPr>
        <p:spPr>
          <a:xfrm>
            <a:off x="8144510" y="6671450"/>
            <a:ext cx="8179526" cy="2936513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AF7A6973-3094-4107-BBBA-17162887041B}"/>
              </a:ext>
            </a:extLst>
          </p:cNvPr>
          <p:cNvSpPr txBox="1"/>
          <p:nvPr/>
        </p:nvSpPr>
        <p:spPr>
          <a:xfrm>
            <a:off x="9144000" y="6703779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BAC7C8C1-A014-4B4E-9BF0-44320A257C9C}"/>
              </a:ext>
            </a:extLst>
          </p:cNvPr>
          <p:cNvSpPr txBox="1"/>
          <p:nvPr/>
        </p:nvSpPr>
        <p:spPr>
          <a:xfrm>
            <a:off x="8418393" y="7344398"/>
            <a:ext cx="6910550" cy="198451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회원 정보 수정</a:t>
            </a:r>
            <a:r>
              <a:rPr lang="en-US" altLang="ko-KR" sz="3000" b="1" spc="-91" dirty="0">
                <a:solidFill>
                  <a:srgbClr val="373737"/>
                </a:solidFill>
              </a:rPr>
              <a:t> 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기입한 정보로 수정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탈퇴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사유 선택 </a:t>
            </a:r>
            <a:r>
              <a:rPr lang="en-US" altLang="ko-KR" sz="3000" b="1" spc="-91" dirty="0">
                <a:solidFill>
                  <a:srgbClr val="373737"/>
                </a:solidFill>
              </a:rPr>
              <a:t>+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상세사유 기입 후 탈퇴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나의 작성 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–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작성한 문의 내용 이동</a:t>
            </a:r>
          </a:p>
        </p:txBody>
      </p:sp>
    </p:spTree>
    <p:extLst>
      <p:ext uri="{BB962C8B-B14F-4D97-AF65-F5344CB8AC3E}">
        <p14:creationId xmlns:p14="http://schemas.microsoft.com/office/powerpoint/2010/main" val="286516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700" y="2520315"/>
            <a:ext cx="8805446" cy="9525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3678037" y="1485900"/>
            <a:ext cx="5465963" cy="9092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lang="ko-KR" altLang="en-US" sz="5076" spc="-340">
                <a:solidFill>
                  <a:srgbClr val="2E5743"/>
                </a:solidFill>
                <a:latin typeface="G마켓 산스 TTF Bold"/>
                <a:ea typeface="G마켓 산스 TTF Bold"/>
              </a:rPr>
              <a:t>프로젝트 개요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4354" y="3771900"/>
            <a:ext cx="8805446" cy="44182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1.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 내용</a:t>
            </a:r>
            <a:r>
              <a:rPr lang="en-US" sz="4176" spc="-279">
                <a:solidFill>
                  <a:srgbClr val="2E5743"/>
                </a:solidFill>
              </a:rPr>
              <a:t>.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2.</a:t>
            </a:r>
            <a:r>
              <a:rPr lang="ko-KR" altLang="en-US" sz="4176" spc="-279">
                <a:solidFill>
                  <a:srgbClr val="2E5743"/>
                </a:solidFill>
              </a:rPr>
              <a:t> 프로젝트 주제 및 선정 배경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3.</a:t>
            </a:r>
            <a:r>
              <a:rPr lang="ko-KR" altLang="en-US" sz="4176" spc="-279">
                <a:solidFill>
                  <a:srgbClr val="2E5743"/>
                </a:solidFill>
              </a:rPr>
              <a:t> 프로젝트 개발 동기 및 목표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기획의도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4.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구현내용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컨셉 </a:t>
            </a:r>
            <a:r>
              <a:rPr lang="en-US" altLang="ko-KR" sz="4176" spc="-279">
                <a:solidFill>
                  <a:srgbClr val="2E5743"/>
                </a:solidFill>
              </a:rPr>
              <a:t>/</a:t>
            </a:r>
            <a:r>
              <a:rPr lang="ko-KR" altLang="en-US" sz="4176" spc="-279">
                <a:solidFill>
                  <a:srgbClr val="2E5743"/>
                </a:solidFill>
              </a:rPr>
              <a:t> 연관성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5.</a:t>
            </a:r>
            <a:r>
              <a:rPr lang="ko-KR" altLang="en-US" sz="4176" spc="-279">
                <a:solidFill>
                  <a:srgbClr val="2E5743"/>
                </a:solidFill>
              </a:rPr>
              <a:t> 활용방안 및 기대효과</a:t>
            </a:r>
          </a:p>
          <a:p>
            <a:pPr algn="l">
              <a:lnSpc>
                <a:spcPts val="5847"/>
              </a:lnSpc>
              <a:spcBef>
                <a:spcPct val="0"/>
              </a:spcBef>
              <a:defRPr/>
            </a:pPr>
            <a:r>
              <a:rPr lang="en-US" altLang="ko-KR" sz="4176" spc="-279">
                <a:solidFill>
                  <a:srgbClr val="2E5743"/>
                </a:solidFill>
              </a:rPr>
              <a:t>6.</a:t>
            </a:r>
            <a:r>
              <a:rPr lang="ko-KR" altLang="en-US" sz="4176" spc="-279">
                <a:solidFill>
                  <a:srgbClr val="2E5743"/>
                </a:solidFill>
              </a:rPr>
              <a:t> 프로젝트 구조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5284470"/>
            <a:ext cx="8805446" cy="449580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3599"/>
              </a:lnSpc>
              <a:defRPr/>
            </a:pPr>
            <a:endParaRPr lang="en-US" sz="1999" spc="-55">
              <a:solidFill>
                <a:srgbClr val="373737"/>
              </a:solidFill>
            </a:endParaRPr>
          </a:p>
        </p:txBody>
      </p:sp>
      <p:grpSp>
        <p:nvGrpSpPr>
          <p:cNvPr id="11" name="Group 4"/>
          <p:cNvGrpSpPr/>
          <p:nvPr/>
        </p:nvGrpSpPr>
        <p:grpSpPr>
          <a:xfrm>
            <a:off x="571500" y="190500"/>
            <a:ext cx="2324100" cy="2209800"/>
            <a:chOff x="0" y="0"/>
            <a:chExt cx="812800" cy="812800"/>
          </a:xfrm>
        </p:grpSpPr>
        <p:sp>
          <p:nvSpPr>
            <p:cNvPr id="12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pic>
        <p:nvPicPr>
          <p:cNvPr id="14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7024" y="630625"/>
            <a:ext cx="1869975" cy="16172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F1305A8-A59E-44E4-BB19-BF0655D68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154" y="3055268"/>
            <a:ext cx="6541947" cy="5700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등록 및 수정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E5EC02B-6AB7-41DC-BD50-824C4EA3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78" y="3873642"/>
            <a:ext cx="5744377" cy="583011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62369A3-58CA-42A3-805C-34B71023F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582" y="6916842"/>
            <a:ext cx="1762371" cy="245779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774960" y="3703685"/>
            <a:ext cx="5992776" cy="6291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A2957C-40ED-47BB-959E-706E8FFBA456}"/>
              </a:ext>
            </a:extLst>
          </p:cNvPr>
          <p:cNvSpPr/>
          <p:nvPr/>
        </p:nvSpPr>
        <p:spPr>
          <a:xfrm>
            <a:off x="7132210" y="4058062"/>
            <a:ext cx="4824537" cy="55994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stCxn id="18" idx="3"/>
            <a:endCxn id="19" idx="0"/>
          </p:cNvCxnSpPr>
          <p:nvPr/>
        </p:nvCxnSpPr>
        <p:spPr>
          <a:xfrm>
            <a:off x="2109522" y="2666053"/>
            <a:ext cx="1661826" cy="103763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FA8B48D-B471-443F-B499-B22FBA07301F}"/>
              </a:ext>
            </a:extLst>
          </p:cNvPr>
          <p:cNvCxnSpPr>
            <a:cxnSpLocks/>
            <a:stCxn id="19" idx="3"/>
            <a:endCxn id="21" idx="1"/>
          </p:cNvCxnSpPr>
          <p:nvPr/>
        </p:nvCxnSpPr>
        <p:spPr>
          <a:xfrm>
            <a:off x="6767736" y="6849532"/>
            <a:ext cx="364474" cy="823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3C3581C-4D8B-46CD-8813-A693422F73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9374" y="4348941"/>
            <a:ext cx="4277322" cy="5239481"/>
          </a:xfrm>
          <a:prstGeom prst="rect">
            <a:avLst/>
          </a:prstGeom>
        </p:spPr>
      </p:pic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상품등록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필수 입력 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이미지 미리보기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4.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등록 할 때는 저장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관리에서 데이터를 </a:t>
            </a:r>
            <a:r>
              <a:rPr lang="en-US" altLang="ko-KR" sz="3000" b="1" spc="-91" dirty="0">
                <a:solidFill>
                  <a:srgbClr val="373737"/>
                </a:solidFill>
              </a:rPr>
              <a:t>      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읽어오고 수정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6193805" y="3255792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11519526" y="3436618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29472E5-A4BB-4B3D-A467-F69C8C82F08B}"/>
              </a:ext>
            </a:extLst>
          </p:cNvPr>
          <p:cNvSpPr/>
          <p:nvPr/>
        </p:nvSpPr>
        <p:spPr>
          <a:xfrm>
            <a:off x="7375153" y="8944314"/>
            <a:ext cx="4231543" cy="635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3" name="Group 16">
            <a:extLst>
              <a:ext uri="{FF2B5EF4-FFF2-40B4-BE49-F238E27FC236}">
                <a16:creationId xmlns:a16="http://schemas.microsoft.com/office/drawing/2014/main" id="{90B7F564-F0A4-4CC0-A1E5-8545C23F83E8}"/>
              </a:ext>
            </a:extLst>
          </p:cNvPr>
          <p:cNvGrpSpPr/>
          <p:nvPr/>
        </p:nvGrpSpPr>
        <p:grpSpPr>
          <a:xfrm>
            <a:off x="11452987" y="9153957"/>
            <a:ext cx="678786" cy="794033"/>
            <a:chOff x="0" y="-47625"/>
            <a:chExt cx="178775" cy="209128"/>
          </a:xfrm>
        </p:grpSpPr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07CC82BB-1A44-4462-9BC2-2D761B4EE8B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TextBox 18">
              <a:extLst>
                <a:ext uri="{FF2B5EF4-FFF2-40B4-BE49-F238E27FC236}">
                  <a16:creationId xmlns:a16="http://schemas.microsoft.com/office/drawing/2014/main" id="{5BF11FF2-FF4E-407E-A5EB-B72F69EB2C1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923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9031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879304" y="67900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관리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C942371-68D7-44F0-96E3-389278CFE4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87" y="2019153"/>
            <a:ext cx="1769680" cy="129380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1A7D70A-9B7F-4F69-BAF8-A50C8AD41630}"/>
              </a:ext>
            </a:extLst>
          </p:cNvPr>
          <p:cNvSpPr/>
          <p:nvPr/>
        </p:nvSpPr>
        <p:spPr>
          <a:xfrm>
            <a:off x="1028700" y="2409885"/>
            <a:ext cx="1080822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C95CB0D-53D7-4ECE-A70D-6B0A283CA659}"/>
              </a:ext>
            </a:extLst>
          </p:cNvPr>
          <p:cNvCxnSpPr>
            <a:cxnSpLocks/>
            <a:stCxn id="18" idx="3"/>
            <a:endCxn id="19" idx="0"/>
          </p:cNvCxnSpPr>
          <p:nvPr/>
        </p:nvCxnSpPr>
        <p:spPr>
          <a:xfrm>
            <a:off x="2109522" y="2666053"/>
            <a:ext cx="4213871" cy="1383772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32">
            <a:extLst>
              <a:ext uri="{FF2B5EF4-FFF2-40B4-BE49-F238E27FC236}">
                <a16:creationId xmlns:a16="http://schemas.microsoft.com/office/drawing/2014/main" id="{0858E1FA-85F3-4DED-A472-B216CB753249}"/>
              </a:ext>
            </a:extLst>
          </p:cNvPr>
          <p:cNvSpPr/>
          <p:nvPr/>
        </p:nvSpPr>
        <p:spPr>
          <a:xfrm>
            <a:off x="12672760" y="3074514"/>
            <a:ext cx="4438952" cy="6433515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7" name="TextBox 34">
            <a:extLst>
              <a:ext uri="{FF2B5EF4-FFF2-40B4-BE49-F238E27FC236}">
                <a16:creationId xmlns:a16="http://schemas.microsoft.com/office/drawing/2014/main" id="{034DFC03-5101-473B-AFE8-9C66E8A4F02C}"/>
              </a:ext>
            </a:extLst>
          </p:cNvPr>
          <p:cNvSpPr txBox="1"/>
          <p:nvPr/>
        </p:nvSpPr>
        <p:spPr>
          <a:xfrm>
            <a:off x="12926033" y="3353079"/>
            <a:ext cx="3815459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077E46DD-27DA-4616-B6FF-B5A72FF3677F}"/>
              </a:ext>
            </a:extLst>
          </p:cNvPr>
          <p:cNvSpPr txBox="1"/>
          <p:nvPr/>
        </p:nvSpPr>
        <p:spPr>
          <a:xfrm>
            <a:off x="12840465" y="4263975"/>
            <a:ext cx="4103542" cy="4023537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관리자만 상품관리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전체 상품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기간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판매상태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상품명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검색으로 관리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grpSp>
        <p:nvGrpSpPr>
          <p:cNvPr id="34" name="Group 16">
            <a:extLst>
              <a:ext uri="{FF2B5EF4-FFF2-40B4-BE49-F238E27FC236}">
                <a16:creationId xmlns:a16="http://schemas.microsoft.com/office/drawing/2014/main" id="{1BA9F9FF-A5CE-4172-B4AE-B3F270DF5BB9}"/>
              </a:ext>
            </a:extLst>
          </p:cNvPr>
          <p:cNvGrpSpPr/>
          <p:nvPr/>
        </p:nvGrpSpPr>
        <p:grpSpPr>
          <a:xfrm>
            <a:off x="363455" y="1966259"/>
            <a:ext cx="678786" cy="794033"/>
            <a:chOff x="0" y="-47625"/>
            <a:chExt cx="178775" cy="209128"/>
          </a:xfrm>
        </p:grpSpPr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37D6EAB1-ECB7-437F-AE9E-B551E30A393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TextBox 18">
              <a:extLst>
                <a:ext uri="{FF2B5EF4-FFF2-40B4-BE49-F238E27FC236}">
                  <a16:creationId xmlns:a16="http://schemas.microsoft.com/office/drawing/2014/main" id="{05B1799D-6463-4AF6-8EB7-78E573A1B63A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D6EFE14-8395-4700-AD53-7A9A09044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66" y="4226407"/>
            <a:ext cx="12326407" cy="480786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1FDDDD-00D4-41C8-92CD-380C9909AA31}"/>
              </a:ext>
            </a:extLst>
          </p:cNvPr>
          <p:cNvSpPr/>
          <p:nvPr/>
        </p:nvSpPr>
        <p:spPr>
          <a:xfrm>
            <a:off x="160189" y="4049825"/>
            <a:ext cx="12326408" cy="50402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7" name="Group 16">
            <a:extLst>
              <a:ext uri="{FF2B5EF4-FFF2-40B4-BE49-F238E27FC236}">
                <a16:creationId xmlns:a16="http://schemas.microsoft.com/office/drawing/2014/main" id="{76A663CD-A6E9-4299-AEC6-64EC29868F42}"/>
              </a:ext>
            </a:extLst>
          </p:cNvPr>
          <p:cNvGrpSpPr/>
          <p:nvPr/>
        </p:nvGrpSpPr>
        <p:grpSpPr>
          <a:xfrm>
            <a:off x="255601" y="3613200"/>
            <a:ext cx="678786" cy="794033"/>
            <a:chOff x="0" y="-47625"/>
            <a:chExt cx="178775" cy="209128"/>
          </a:xfrm>
        </p:grpSpPr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B2A7EDD3-835C-4E8B-96AE-07309D1FF69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TextBox 18">
              <a:extLst>
                <a:ext uri="{FF2B5EF4-FFF2-40B4-BE49-F238E27FC236}">
                  <a16:creationId xmlns:a16="http://schemas.microsoft.com/office/drawing/2014/main" id="{999514BA-9859-4E0B-8B78-8B732ACFAD2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6619B42-F77A-44C1-A810-605F4DB2C738}"/>
              </a:ext>
            </a:extLst>
          </p:cNvPr>
          <p:cNvSpPr/>
          <p:nvPr/>
        </p:nvSpPr>
        <p:spPr>
          <a:xfrm>
            <a:off x="5611058" y="4318886"/>
            <a:ext cx="6587254" cy="5123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0" name="Group 16">
            <a:extLst>
              <a:ext uri="{FF2B5EF4-FFF2-40B4-BE49-F238E27FC236}">
                <a16:creationId xmlns:a16="http://schemas.microsoft.com/office/drawing/2014/main" id="{CBC3872C-3BCD-4DD5-BDB4-AA441CB0FCD1}"/>
              </a:ext>
            </a:extLst>
          </p:cNvPr>
          <p:cNvGrpSpPr/>
          <p:nvPr/>
        </p:nvGrpSpPr>
        <p:grpSpPr>
          <a:xfrm>
            <a:off x="4932272" y="3943530"/>
            <a:ext cx="678786" cy="794033"/>
            <a:chOff x="0" y="-47625"/>
            <a:chExt cx="178775" cy="209128"/>
          </a:xfrm>
        </p:grpSpPr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8CCE066-4109-4526-81E3-83A6CF969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18">
              <a:extLst>
                <a:ext uri="{FF2B5EF4-FFF2-40B4-BE49-F238E27FC236}">
                  <a16:creationId xmlns:a16="http://schemas.microsoft.com/office/drawing/2014/main" id="{5EB5DA31-F656-4A67-B8ED-086E6D68B901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534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48375" y="1759124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5C15055A-0CF5-45A4-8954-CA4B1FDAB158}"/>
              </a:ext>
            </a:extLst>
          </p:cNvPr>
          <p:cNvSpPr txBox="1"/>
          <p:nvPr/>
        </p:nvSpPr>
        <p:spPr>
          <a:xfrm>
            <a:off x="3023320" y="369368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7B78CB5-B191-4B7C-9A3D-E56B74B88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119" y="2061673"/>
            <a:ext cx="7533566" cy="7330299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116FACAD-6BFA-4215-A466-1EF149FD84DC}"/>
              </a:ext>
            </a:extLst>
          </p:cNvPr>
          <p:cNvSpPr/>
          <p:nvPr/>
        </p:nvSpPr>
        <p:spPr>
          <a:xfrm>
            <a:off x="1048375" y="1950343"/>
            <a:ext cx="8095625" cy="7585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046FCA-B48A-490D-B624-46FF448F20B7}"/>
              </a:ext>
            </a:extLst>
          </p:cNvPr>
          <p:cNvSpPr/>
          <p:nvPr/>
        </p:nvSpPr>
        <p:spPr>
          <a:xfrm>
            <a:off x="5039544" y="2136002"/>
            <a:ext cx="2808312" cy="1063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6">
            <a:extLst>
              <a:ext uri="{FF2B5EF4-FFF2-40B4-BE49-F238E27FC236}">
                <a16:creationId xmlns:a16="http://schemas.microsoft.com/office/drawing/2014/main" id="{C7D47366-DC86-4438-9197-071CC7F2DFE4}"/>
              </a:ext>
            </a:extLst>
          </p:cNvPr>
          <p:cNvGrpSpPr/>
          <p:nvPr/>
        </p:nvGrpSpPr>
        <p:grpSpPr>
          <a:xfrm>
            <a:off x="7623484" y="1804455"/>
            <a:ext cx="678786" cy="794033"/>
            <a:chOff x="0" y="-47625"/>
            <a:chExt cx="178775" cy="209128"/>
          </a:xfrm>
        </p:grpSpPr>
        <p:sp>
          <p:nvSpPr>
            <p:cNvPr id="12" name="Freeform 17">
              <a:extLst>
                <a:ext uri="{FF2B5EF4-FFF2-40B4-BE49-F238E27FC236}">
                  <a16:creationId xmlns:a16="http://schemas.microsoft.com/office/drawing/2014/main" id="{75A74724-58D5-4396-AF65-268E3D115CE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TextBox 18">
              <a:extLst>
                <a:ext uri="{FF2B5EF4-FFF2-40B4-BE49-F238E27FC236}">
                  <a16:creationId xmlns:a16="http://schemas.microsoft.com/office/drawing/2014/main" id="{C2CC3A17-219A-4D61-93E7-07E82E16396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7B6A290-20E5-4C40-80BE-8CE10BD3AC79}"/>
              </a:ext>
            </a:extLst>
          </p:cNvPr>
          <p:cNvSpPr/>
          <p:nvPr/>
        </p:nvSpPr>
        <p:spPr>
          <a:xfrm>
            <a:off x="3239344" y="8585819"/>
            <a:ext cx="3528392" cy="7940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90097A4-F224-4A7A-9098-180AEB267021}"/>
              </a:ext>
            </a:extLst>
          </p:cNvPr>
          <p:cNvSpPr/>
          <p:nvPr/>
        </p:nvSpPr>
        <p:spPr>
          <a:xfrm>
            <a:off x="4959171" y="3518249"/>
            <a:ext cx="3797513" cy="50096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EB133B7-D2F9-4B60-AC8F-10AA3038BFEF}"/>
              </a:ext>
            </a:extLst>
          </p:cNvPr>
          <p:cNvGrpSpPr/>
          <p:nvPr/>
        </p:nvGrpSpPr>
        <p:grpSpPr>
          <a:xfrm>
            <a:off x="8132246" y="3065568"/>
            <a:ext cx="678786" cy="794033"/>
            <a:chOff x="0" y="-47625"/>
            <a:chExt cx="178775" cy="209128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6D703C5-A334-4693-A751-DE7D0F9EB8E1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0BE85D42-0D4D-4AE8-A2EA-B54BD8338CE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6D577727-FED3-4618-93E1-AF8731740C12}"/>
              </a:ext>
            </a:extLst>
          </p:cNvPr>
          <p:cNvGrpSpPr/>
          <p:nvPr/>
        </p:nvGrpSpPr>
        <p:grpSpPr>
          <a:xfrm>
            <a:off x="6676349" y="8355678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7B4D5F61-E51B-46CB-AAD8-8857CC6401F9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42C83154-0AD6-482D-9FD6-73EB7AD0F433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32">
            <a:extLst>
              <a:ext uri="{FF2B5EF4-FFF2-40B4-BE49-F238E27FC236}">
                <a16:creationId xmlns:a16="http://schemas.microsoft.com/office/drawing/2014/main" id="{E34708DC-9B7E-40E7-9DC1-41E9C6B372A6}"/>
              </a:ext>
            </a:extLst>
          </p:cNvPr>
          <p:cNvSpPr/>
          <p:nvPr/>
        </p:nvSpPr>
        <p:spPr>
          <a:xfrm>
            <a:off x="10321672" y="223837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5" name="TextBox 34">
            <a:extLst>
              <a:ext uri="{FF2B5EF4-FFF2-40B4-BE49-F238E27FC236}">
                <a16:creationId xmlns:a16="http://schemas.microsoft.com/office/drawing/2014/main" id="{CA38327C-BFE8-44E8-9C92-B5F9107C2B74}"/>
              </a:ext>
            </a:extLst>
          </p:cNvPr>
          <p:cNvSpPr txBox="1"/>
          <p:nvPr/>
        </p:nvSpPr>
        <p:spPr>
          <a:xfrm>
            <a:off x="10786922" y="235433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3" name="TextBox 16">
            <a:extLst>
              <a:ext uri="{FF2B5EF4-FFF2-40B4-BE49-F238E27FC236}">
                <a16:creationId xmlns:a16="http://schemas.microsoft.com/office/drawing/2014/main" id="{1D92177A-2149-4DE0-B2C8-1F516D57B799}"/>
              </a:ext>
            </a:extLst>
          </p:cNvPr>
          <p:cNvSpPr txBox="1"/>
          <p:nvPr/>
        </p:nvSpPr>
        <p:spPr>
          <a:xfrm>
            <a:off x="10369440" y="3542705"/>
            <a:ext cx="691055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1. 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판매중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품절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카테고리 종류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마감되지 않았을 경우 입찰 할 경우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    하트버튼 클릭</a:t>
            </a:r>
            <a:r>
              <a:rPr lang="en-US" altLang="ko-KR" sz="3000" b="1" spc="-91" dirty="0">
                <a:solidFill>
                  <a:srgbClr val="373737"/>
                </a:solidFill>
              </a:rPr>
              <a:t> 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입찰목록 추가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해당 버튼 클릭 시 해당 정보 있는 곳으로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스크롤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34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상품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(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그래프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)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CEFF49-13BA-45BE-B38A-18AD5C4064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101" y="3405437"/>
            <a:ext cx="7066670" cy="33084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413BDB5-856A-43D1-927A-8BD6F62AA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056" y="3405437"/>
            <a:ext cx="6944009" cy="322400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3D424A18-1C66-48AB-BE71-25BA161522C2}"/>
              </a:ext>
            </a:extLst>
          </p:cNvPr>
          <p:cNvCxnSpPr>
            <a:stCxn id="6" idx="3"/>
          </p:cNvCxnSpPr>
          <p:nvPr/>
        </p:nvCxnSpPr>
        <p:spPr>
          <a:xfrm>
            <a:off x="8109771" y="5059681"/>
            <a:ext cx="1415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34036CF-86F8-4181-9C10-173585C0ED14}"/>
              </a:ext>
            </a:extLst>
          </p:cNvPr>
          <p:cNvSpPr/>
          <p:nvPr/>
        </p:nvSpPr>
        <p:spPr>
          <a:xfrm>
            <a:off x="863080" y="3191826"/>
            <a:ext cx="7488832" cy="3891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EA659ED-868C-4709-8D24-2B2B045324F9}"/>
              </a:ext>
            </a:extLst>
          </p:cNvPr>
          <p:cNvSpPr/>
          <p:nvPr/>
        </p:nvSpPr>
        <p:spPr>
          <a:xfrm>
            <a:off x="9521811" y="3253068"/>
            <a:ext cx="7488832" cy="3830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Freeform 32">
            <a:extLst>
              <a:ext uri="{FF2B5EF4-FFF2-40B4-BE49-F238E27FC236}">
                <a16:creationId xmlns:a16="http://schemas.microsoft.com/office/drawing/2014/main" id="{7092B574-AB52-4574-8984-7D7C6CC1E94B}"/>
              </a:ext>
            </a:extLst>
          </p:cNvPr>
          <p:cNvSpPr/>
          <p:nvPr/>
        </p:nvSpPr>
        <p:spPr>
          <a:xfrm>
            <a:off x="5558293" y="7350488"/>
            <a:ext cx="7488832" cy="254554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6" name="TextBox 34">
            <a:extLst>
              <a:ext uri="{FF2B5EF4-FFF2-40B4-BE49-F238E27FC236}">
                <a16:creationId xmlns:a16="http://schemas.microsoft.com/office/drawing/2014/main" id="{A8A5DB03-AB5F-4830-82C7-53D4E73878EB}"/>
              </a:ext>
            </a:extLst>
          </p:cNvPr>
          <p:cNvSpPr txBox="1"/>
          <p:nvPr/>
        </p:nvSpPr>
        <p:spPr>
          <a:xfrm>
            <a:off x="6620329" y="7470906"/>
            <a:ext cx="6055454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2" name="TextBox 16">
            <a:extLst>
              <a:ext uri="{FF2B5EF4-FFF2-40B4-BE49-F238E27FC236}">
                <a16:creationId xmlns:a16="http://schemas.microsoft.com/office/drawing/2014/main" id="{A6A13968-0B19-48EB-881B-C15E0E4FE032}"/>
              </a:ext>
            </a:extLst>
          </p:cNvPr>
          <p:cNvSpPr txBox="1"/>
          <p:nvPr/>
        </p:nvSpPr>
        <p:spPr>
          <a:xfrm>
            <a:off x="6911752" y="8294492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최고 입찰가격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즉시 반영</a:t>
            </a:r>
          </a:p>
        </p:txBody>
      </p:sp>
    </p:spTree>
    <p:extLst>
      <p:ext uri="{BB962C8B-B14F-4D97-AF65-F5344CB8AC3E}">
        <p14:creationId xmlns:p14="http://schemas.microsoft.com/office/powerpoint/2010/main" val="162249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입찰목록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99A351-6E3F-4569-AE42-A2930A83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83261"/>
            <a:ext cx="9063684" cy="56950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5F5F145-996B-418F-81FE-9F2FE3B5D296}"/>
              </a:ext>
            </a:extLst>
          </p:cNvPr>
          <p:cNvSpPr/>
          <p:nvPr/>
        </p:nvSpPr>
        <p:spPr>
          <a:xfrm>
            <a:off x="4319464" y="5059681"/>
            <a:ext cx="3024336" cy="6598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B203709-46F4-41A7-8E22-9BD5391D5AEB}"/>
              </a:ext>
            </a:extLst>
          </p:cNvPr>
          <p:cNvSpPr/>
          <p:nvPr/>
        </p:nvSpPr>
        <p:spPr>
          <a:xfrm>
            <a:off x="7559824" y="3994590"/>
            <a:ext cx="2736304" cy="36724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16">
            <a:extLst>
              <a:ext uri="{FF2B5EF4-FFF2-40B4-BE49-F238E27FC236}">
                <a16:creationId xmlns:a16="http://schemas.microsoft.com/office/drawing/2014/main" id="{853F4D99-DA7B-4256-A560-7BA18CC1922C}"/>
              </a:ext>
            </a:extLst>
          </p:cNvPr>
          <p:cNvGrpSpPr/>
          <p:nvPr/>
        </p:nvGrpSpPr>
        <p:grpSpPr>
          <a:xfrm>
            <a:off x="6715950" y="5433776"/>
            <a:ext cx="678786" cy="794033"/>
            <a:chOff x="0" y="-47625"/>
            <a:chExt cx="178775" cy="209128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815021B9-E13E-45FC-864A-3F0790258D7C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79BD77CC-C38A-47DE-AB73-7E29BDED60D8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2" name="Group 16">
            <a:extLst>
              <a:ext uri="{FF2B5EF4-FFF2-40B4-BE49-F238E27FC236}">
                <a16:creationId xmlns:a16="http://schemas.microsoft.com/office/drawing/2014/main" id="{6FF8059B-9ED0-4FE6-BB3C-ED9A8B8AD4B1}"/>
              </a:ext>
            </a:extLst>
          </p:cNvPr>
          <p:cNvGrpSpPr/>
          <p:nvPr/>
        </p:nvGrpSpPr>
        <p:grpSpPr>
          <a:xfrm>
            <a:off x="9515470" y="7650669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F04A75C2-C50E-489A-AB34-B31EF835094F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D9FC5E7E-3A47-40A2-B4E0-8B1BE960ACB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3D88C-F88E-4A37-BE52-D6F93501094B}"/>
              </a:ext>
            </a:extLst>
          </p:cNvPr>
          <p:cNvSpPr/>
          <p:nvPr/>
        </p:nvSpPr>
        <p:spPr>
          <a:xfrm>
            <a:off x="863080" y="2822099"/>
            <a:ext cx="9865096" cy="63096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B92C04C-F25D-4B3B-8B39-6781F9D9401D}"/>
              </a:ext>
            </a:extLst>
          </p:cNvPr>
          <p:cNvSpPr/>
          <p:nvPr/>
        </p:nvSpPr>
        <p:spPr>
          <a:xfrm>
            <a:off x="4679504" y="8184774"/>
            <a:ext cx="2036446" cy="6132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Group 16">
            <a:extLst>
              <a:ext uri="{FF2B5EF4-FFF2-40B4-BE49-F238E27FC236}">
                <a16:creationId xmlns:a16="http://schemas.microsoft.com/office/drawing/2014/main" id="{3981330D-7DC1-4693-9B62-3BBEE027D683}"/>
              </a:ext>
            </a:extLst>
          </p:cNvPr>
          <p:cNvGrpSpPr/>
          <p:nvPr/>
        </p:nvGrpSpPr>
        <p:grpSpPr>
          <a:xfrm>
            <a:off x="6427493" y="8428183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00EFF34-865E-4091-8F7E-2D5AB9C1B476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73C3495C-C32B-4715-A0D8-C2208A97B53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325C3FD8-1430-485E-B5F7-F1AFDC53955E}"/>
              </a:ext>
            </a:extLst>
          </p:cNvPr>
          <p:cNvSpPr/>
          <p:nvPr/>
        </p:nvSpPr>
        <p:spPr>
          <a:xfrm>
            <a:off x="10863463" y="2867305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8FF23D01-C685-463A-96EB-12410A1023F2}"/>
              </a:ext>
            </a:extLst>
          </p:cNvPr>
          <p:cNvSpPr txBox="1"/>
          <p:nvPr/>
        </p:nvSpPr>
        <p:spPr>
          <a:xfrm>
            <a:off x="11328713" y="298326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01F5D75-6F6A-4591-8905-25862416A154}"/>
              </a:ext>
            </a:extLst>
          </p:cNvPr>
          <p:cNvSpPr txBox="1"/>
          <p:nvPr/>
        </p:nvSpPr>
        <p:spPr>
          <a:xfrm>
            <a:off x="11089325" y="4196572"/>
            <a:ext cx="6910550" cy="470321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 algn="l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개별 입찰 가능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최고입찰자 아닐 시 삭제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입찰포기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개별 상품 최고 입찰 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최근 입찰 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상품 이름 </a:t>
            </a:r>
            <a:r>
              <a:rPr lang="en-US" altLang="ko-KR" sz="3000" b="1" spc="-91" dirty="0">
                <a:solidFill>
                  <a:srgbClr val="373737"/>
                </a:solidFill>
              </a:rPr>
              <a:t>5</a:t>
            </a:r>
            <a:r>
              <a:rPr lang="ko-KR" altLang="en-US" sz="3000" b="1" spc="-91" dirty="0">
                <a:solidFill>
                  <a:srgbClr val="373737"/>
                </a:solidFill>
              </a:rPr>
              <a:t>초</a:t>
            </a:r>
            <a:r>
              <a:rPr lang="en-US" altLang="ko-KR" sz="3000" b="1" spc="-91" dirty="0">
                <a:solidFill>
                  <a:srgbClr val="373737"/>
                </a:solidFill>
              </a:rPr>
              <a:t> 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인터벌</a:t>
            </a:r>
            <a:r>
              <a:rPr lang="en-US" altLang="ko-KR" sz="3000" b="1" spc="-91" dirty="0">
                <a:solidFill>
                  <a:srgbClr val="373737"/>
                </a:solidFill>
              </a:rPr>
              <a:t>)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갱신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    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가</a:t>
            </a: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변동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즉시반영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3.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마감이 되었고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최고 입찰 자 이면   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   </a:t>
            </a:r>
            <a:r>
              <a:rPr lang="ko-KR" altLang="en-US" sz="3000" b="1" spc="-91" dirty="0">
                <a:solidFill>
                  <a:srgbClr val="373737"/>
                </a:solidFill>
              </a:rPr>
              <a:t> 주문하기를 통해 결제 진행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4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1871192" y="354414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결제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78E47F3-CE8D-4D6B-8A4B-EF5C5818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490535"/>
            <a:ext cx="7755260" cy="48729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6E9041-662A-429E-B0D7-B4ABC0BE04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263" y="2478466"/>
            <a:ext cx="6621176" cy="4872932"/>
          </a:xfrm>
          <a:prstGeom prst="rect">
            <a:avLst/>
          </a:prstGeom>
        </p:spPr>
      </p:pic>
      <p:sp>
        <p:nvSpPr>
          <p:cNvPr id="11" name="TextBox 16">
            <a:extLst>
              <a:ext uri="{FF2B5EF4-FFF2-40B4-BE49-F238E27FC236}">
                <a16:creationId xmlns:a16="http://schemas.microsoft.com/office/drawing/2014/main" id="{A2E992F5-9799-4837-B131-AAB193CD18CD}"/>
              </a:ext>
            </a:extLst>
          </p:cNvPr>
          <p:cNvSpPr txBox="1"/>
          <p:nvPr/>
        </p:nvSpPr>
        <p:spPr>
          <a:xfrm>
            <a:off x="1443129" y="7892715"/>
            <a:ext cx="6910550" cy="130484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1 .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주문할 상품 체크 후 주문하기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2.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창</a:t>
            </a:r>
            <a:r>
              <a:rPr lang="en-US" altLang="ko-KR" sz="3000" b="1" spc="-91" dirty="0">
                <a:solidFill>
                  <a:srgbClr val="373737"/>
                </a:solidFill>
              </a:rPr>
              <a:t>(</a:t>
            </a:r>
            <a:r>
              <a:rPr lang="ko-KR" altLang="en-US" sz="3000" b="1" spc="-91" dirty="0" err="1">
                <a:solidFill>
                  <a:srgbClr val="373737"/>
                </a:solidFill>
              </a:rPr>
              <a:t>포트원</a:t>
            </a:r>
            <a:r>
              <a:rPr lang="en-US" altLang="ko-KR" sz="3000" b="1" spc="-91" dirty="0">
                <a:solidFill>
                  <a:srgbClr val="373737"/>
                </a:solidFill>
              </a:rPr>
              <a:t>)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</a:t>
            </a:r>
          </a:p>
        </p:txBody>
      </p:sp>
      <p:grpSp>
        <p:nvGrpSpPr>
          <p:cNvPr id="12" name="Group 16">
            <a:extLst>
              <a:ext uri="{FF2B5EF4-FFF2-40B4-BE49-F238E27FC236}">
                <a16:creationId xmlns:a16="http://schemas.microsoft.com/office/drawing/2014/main" id="{7481ABCD-9A2B-44D5-AD5D-BBDE9E08A046}"/>
              </a:ext>
            </a:extLst>
          </p:cNvPr>
          <p:cNvGrpSpPr/>
          <p:nvPr/>
        </p:nvGrpSpPr>
        <p:grpSpPr>
          <a:xfrm>
            <a:off x="8274871" y="2226204"/>
            <a:ext cx="678786" cy="794033"/>
            <a:chOff x="0" y="-47625"/>
            <a:chExt cx="178775" cy="209128"/>
          </a:xfrm>
        </p:grpSpPr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B58E577-F052-4470-A30E-AECC4DD0BFCE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TextBox 18">
              <a:extLst>
                <a:ext uri="{FF2B5EF4-FFF2-40B4-BE49-F238E27FC236}">
                  <a16:creationId xmlns:a16="http://schemas.microsoft.com/office/drawing/2014/main" id="{8B628BCC-FEA0-47B3-868F-72068FE69A59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5" name="Group 16">
            <a:extLst>
              <a:ext uri="{FF2B5EF4-FFF2-40B4-BE49-F238E27FC236}">
                <a16:creationId xmlns:a16="http://schemas.microsoft.com/office/drawing/2014/main" id="{FB6EFB3C-50D8-457A-A356-996D611FF369}"/>
              </a:ext>
            </a:extLst>
          </p:cNvPr>
          <p:cNvGrpSpPr/>
          <p:nvPr/>
        </p:nvGrpSpPr>
        <p:grpSpPr>
          <a:xfrm>
            <a:off x="15950717" y="2093518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F07753B1-23C9-4F15-B06C-C693667A4E04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A92CA333-80DC-44CB-AEAF-A2B125D1149C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7482EC-5B15-4B10-BC6A-C579375316D4}"/>
              </a:ext>
            </a:extLst>
          </p:cNvPr>
          <p:cNvSpPr/>
          <p:nvPr/>
        </p:nvSpPr>
        <p:spPr>
          <a:xfrm>
            <a:off x="781845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F396BF3-2F6F-4E3E-8682-8706DE47234F}"/>
              </a:ext>
            </a:extLst>
          </p:cNvPr>
          <p:cNvSpPr/>
          <p:nvPr/>
        </p:nvSpPr>
        <p:spPr>
          <a:xfrm>
            <a:off x="9373424" y="2211478"/>
            <a:ext cx="8233119" cy="55004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75DD123C-D03A-4AFE-843E-42337193D2BD}"/>
              </a:ext>
            </a:extLst>
          </p:cNvPr>
          <p:cNvCxnSpPr>
            <a:endCxn id="19" idx="1"/>
          </p:cNvCxnSpPr>
          <p:nvPr/>
        </p:nvCxnSpPr>
        <p:spPr>
          <a:xfrm>
            <a:off x="9096199" y="4961683"/>
            <a:ext cx="277225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23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9411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 완료된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상세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CC0BBA-06AD-4047-9813-F733BBDE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910365"/>
            <a:ext cx="8286615" cy="637058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3A162FB-EA53-4FD6-9B9E-C2242B00DD57}"/>
              </a:ext>
            </a:extLst>
          </p:cNvPr>
          <p:cNvSpPr/>
          <p:nvPr/>
        </p:nvSpPr>
        <p:spPr>
          <a:xfrm>
            <a:off x="8091179" y="7159725"/>
            <a:ext cx="1224136" cy="9125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188826D-1EE8-45FC-BE94-A2FF214D3E5B}"/>
              </a:ext>
            </a:extLst>
          </p:cNvPr>
          <p:cNvSpPr/>
          <p:nvPr/>
        </p:nvSpPr>
        <p:spPr>
          <a:xfrm>
            <a:off x="5183560" y="2910365"/>
            <a:ext cx="648072" cy="864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Freeform 32">
            <a:extLst>
              <a:ext uri="{FF2B5EF4-FFF2-40B4-BE49-F238E27FC236}">
                <a16:creationId xmlns:a16="http://schemas.microsoft.com/office/drawing/2014/main" id="{618B9E6E-4ED7-42C5-9C56-21167DF3F329}"/>
              </a:ext>
            </a:extLst>
          </p:cNvPr>
          <p:cNvSpPr/>
          <p:nvPr/>
        </p:nvSpPr>
        <p:spPr>
          <a:xfrm>
            <a:off x="10032460" y="293947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35A5871A-2000-40A3-872F-274CD93AA398}"/>
              </a:ext>
            </a:extLst>
          </p:cNvPr>
          <p:cNvSpPr txBox="1"/>
          <p:nvPr/>
        </p:nvSpPr>
        <p:spPr>
          <a:xfrm>
            <a:off x="10373426" y="4767422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이후 상품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결제 완료된 상품은 품절 표기 및 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입찰 갱신 불가능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1" name="TextBox 34">
            <a:extLst>
              <a:ext uri="{FF2B5EF4-FFF2-40B4-BE49-F238E27FC236}">
                <a16:creationId xmlns:a16="http://schemas.microsoft.com/office/drawing/2014/main" id="{A963C72C-342C-4A4F-95B4-E6025AB9F1C5}"/>
              </a:ext>
            </a:extLst>
          </p:cNvPr>
          <p:cNvSpPr txBox="1"/>
          <p:nvPr/>
        </p:nvSpPr>
        <p:spPr>
          <a:xfrm>
            <a:off x="10515319" y="313530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416195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863080" y="1615108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591272" y="45422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구매취소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F4F52F4-8679-4157-8C39-6CE155B32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40" y="1965297"/>
            <a:ext cx="9259592" cy="43218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895D51A-896D-4907-9A96-894FC59AC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268" y="5612613"/>
            <a:ext cx="9259592" cy="46408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41D3175-B263-49F0-AA67-852CCAA0A9AD}"/>
              </a:ext>
            </a:extLst>
          </p:cNvPr>
          <p:cNvSpPr/>
          <p:nvPr/>
        </p:nvSpPr>
        <p:spPr>
          <a:xfrm>
            <a:off x="8207896" y="6247215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BE511D-51B2-490E-BA57-E605B7C62503}"/>
              </a:ext>
            </a:extLst>
          </p:cNvPr>
          <p:cNvSpPr/>
          <p:nvPr/>
        </p:nvSpPr>
        <p:spPr>
          <a:xfrm>
            <a:off x="8279904" y="2574807"/>
            <a:ext cx="1556877" cy="7684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410328-202E-4DCC-AB30-9D67C09596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7992" y="1834365"/>
            <a:ext cx="3291630" cy="104566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25BB038-20A0-454F-92CD-9E7F134CEF70}"/>
              </a:ext>
            </a:extLst>
          </p:cNvPr>
          <p:cNvSpPr/>
          <p:nvPr/>
        </p:nvSpPr>
        <p:spPr>
          <a:xfrm>
            <a:off x="4391472" y="1646363"/>
            <a:ext cx="3605381" cy="14529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709294A0-F0E0-41FA-9DA1-2D80B85F811D}"/>
              </a:ext>
            </a:extLst>
          </p:cNvPr>
          <p:cNvGrpSpPr/>
          <p:nvPr/>
        </p:nvGrpSpPr>
        <p:grpSpPr>
          <a:xfrm>
            <a:off x="9442060" y="2185109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4AB351D-E59B-45B3-96F2-3146B8674328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D1DB9EAF-B961-48C2-86A2-3D21B32560D4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8DFFB8D-B337-4F3B-8FCD-75F5FE555674}"/>
              </a:ext>
            </a:extLst>
          </p:cNvPr>
          <p:cNvGrpSpPr/>
          <p:nvPr/>
        </p:nvGrpSpPr>
        <p:grpSpPr>
          <a:xfrm>
            <a:off x="9425380" y="571295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042676E-F486-417F-B6CB-E8DDCA90C87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6FCC285-A2CE-4B6C-8625-BCFEC396DFED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1" name="Freeform 32">
            <a:extLst>
              <a:ext uri="{FF2B5EF4-FFF2-40B4-BE49-F238E27FC236}">
                <a16:creationId xmlns:a16="http://schemas.microsoft.com/office/drawing/2014/main" id="{525E3148-1BDB-42C5-AA0F-69AD02D0D4B1}"/>
              </a:ext>
            </a:extLst>
          </p:cNvPr>
          <p:cNvSpPr/>
          <p:nvPr/>
        </p:nvSpPr>
        <p:spPr>
          <a:xfrm>
            <a:off x="10458813" y="2185109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5CF3349C-955A-4BAA-840E-3C333348A0CD}"/>
              </a:ext>
            </a:extLst>
          </p:cNvPr>
          <p:cNvSpPr txBox="1"/>
          <p:nvPr/>
        </p:nvSpPr>
        <p:spPr>
          <a:xfrm>
            <a:off x="10598195" y="3909267"/>
            <a:ext cx="78682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구매 이력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결제 완료한 상품 구매 이력 노출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 </a:t>
            </a:r>
            <a:r>
              <a:rPr lang="ko-KR" altLang="en-US" sz="3000" b="1" spc="-91" dirty="0">
                <a:solidFill>
                  <a:srgbClr val="373737"/>
                </a:solidFill>
              </a:rPr>
              <a:t>주문 취소 클릭 시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취소 완료 출력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722BFBE3-E2F8-409E-B81B-397768037AE6}"/>
              </a:ext>
            </a:extLst>
          </p:cNvPr>
          <p:cNvSpPr txBox="1"/>
          <p:nvPr/>
        </p:nvSpPr>
        <p:spPr>
          <a:xfrm>
            <a:off x="10765153" y="2230211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682167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전체 페이지 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984BF2-9964-4EDC-905D-8916982F8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80" y="4864872"/>
            <a:ext cx="2544309" cy="22322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28D25D-5DC1-4771-984D-3953ABD85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32" y="2988133"/>
            <a:ext cx="8064896" cy="295352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88348A-D9CD-4B60-9BC8-885B9C26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3027" y="6727679"/>
            <a:ext cx="8034861" cy="2942527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7A27B0D-50DB-4445-8D8F-AC68F11906B6}"/>
              </a:ext>
            </a:extLst>
          </p:cNvPr>
          <p:cNvSpPr/>
          <p:nvPr/>
        </p:nvSpPr>
        <p:spPr>
          <a:xfrm>
            <a:off x="419780" y="5639927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3DF670A-AD28-4716-9D5C-4EC63C56D752}"/>
              </a:ext>
            </a:extLst>
          </p:cNvPr>
          <p:cNvSpPr/>
          <p:nvPr/>
        </p:nvSpPr>
        <p:spPr>
          <a:xfrm>
            <a:off x="419780" y="6435832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A0A636E-00E5-4132-9162-F1FE97DA641B}"/>
              </a:ext>
            </a:extLst>
          </p:cNvPr>
          <p:cNvCxnSpPr>
            <a:stCxn id="15" idx="3"/>
          </p:cNvCxnSpPr>
          <p:nvPr/>
        </p:nvCxnSpPr>
        <p:spPr>
          <a:xfrm flipV="1">
            <a:off x="1583160" y="4464896"/>
            <a:ext cx="2448272" cy="14668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C47396F-5A54-4B13-84E4-D2EDEF3E146E}"/>
              </a:ext>
            </a:extLst>
          </p:cNvPr>
          <p:cNvCxnSpPr>
            <a:stCxn id="16" idx="3"/>
          </p:cNvCxnSpPr>
          <p:nvPr/>
        </p:nvCxnSpPr>
        <p:spPr>
          <a:xfrm>
            <a:off x="1583160" y="6727679"/>
            <a:ext cx="2369867" cy="147126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32">
            <a:extLst>
              <a:ext uri="{FF2B5EF4-FFF2-40B4-BE49-F238E27FC236}">
                <a16:creationId xmlns:a16="http://schemas.microsoft.com/office/drawing/2014/main" id="{FEDE1668-50F8-4990-A36E-6880D7AF5D50}"/>
              </a:ext>
            </a:extLst>
          </p:cNvPr>
          <p:cNvSpPr/>
          <p:nvPr/>
        </p:nvSpPr>
        <p:spPr>
          <a:xfrm>
            <a:off x="12669458" y="3300452"/>
            <a:ext cx="4589842" cy="6270759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34">
            <a:extLst>
              <a:ext uri="{FF2B5EF4-FFF2-40B4-BE49-F238E27FC236}">
                <a16:creationId xmlns:a16="http://schemas.microsoft.com/office/drawing/2014/main" id="{43A34814-A757-4771-84F1-E28B7877E75C}"/>
              </a:ext>
            </a:extLst>
          </p:cNvPr>
          <p:cNvSpPr txBox="1"/>
          <p:nvPr/>
        </p:nvSpPr>
        <p:spPr>
          <a:xfrm>
            <a:off x="12777898" y="3337020"/>
            <a:ext cx="394515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C0CAFBE4-FC7A-4F9D-ABD3-3CD530EA5EF8}"/>
              </a:ext>
            </a:extLst>
          </p:cNvPr>
          <p:cNvSpPr txBox="1"/>
          <p:nvPr/>
        </p:nvSpPr>
        <p:spPr>
          <a:xfrm>
            <a:off x="12976826" y="476742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 dirty="0">
                <a:solidFill>
                  <a:srgbClr val="373737"/>
                </a:solidFill>
              </a:rPr>
              <a:t>Enum</a:t>
            </a:r>
            <a:r>
              <a:rPr lang="ko-KR" altLang="en-US" sz="3000" b="1" spc="-91" dirty="0">
                <a:solidFill>
                  <a:srgbClr val="373737"/>
                </a:solidFill>
              </a:rPr>
              <a:t>으로 분류하고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네비게이션 처리된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공지사항 </a:t>
            </a:r>
            <a:r>
              <a:rPr lang="en-US" altLang="ko-KR" sz="3000" b="1" spc="-91" dirty="0">
                <a:solidFill>
                  <a:srgbClr val="373737"/>
                </a:solidFill>
              </a:rPr>
              <a:t>/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문의사항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15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공지</a:t>
            </a:r>
            <a:r>
              <a:rPr kumimoji="1" lang="en-US" altLang="ko-KR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/</a:t>
            </a: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작성 페이지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D4E32D1-0AE6-4ECA-9B8F-4B0D2B19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28" y="6640768"/>
            <a:ext cx="8125959" cy="348663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43B8E53-894E-43C8-813D-DC46D1954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608" y="3299389"/>
            <a:ext cx="8125959" cy="2599112"/>
          </a:xfrm>
          <a:prstGeom prst="rect">
            <a:avLst/>
          </a:prstGeom>
        </p:spPr>
      </p:pic>
      <p:sp>
        <p:nvSpPr>
          <p:cNvPr id="11" name="Freeform 32">
            <a:extLst>
              <a:ext uri="{FF2B5EF4-FFF2-40B4-BE49-F238E27FC236}">
                <a16:creationId xmlns:a16="http://schemas.microsoft.com/office/drawing/2014/main" id="{B424FF8A-8B07-4CBB-BF31-48BE22A6415F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TextBox 34">
            <a:extLst>
              <a:ext uri="{FF2B5EF4-FFF2-40B4-BE49-F238E27FC236}">
                <a16:creationId xmlns:a16="http://schemas.microsoft.com/office/drawing/2014/main" id="{9B5BDEB1-F188-4158-9555-B9EFDFC7399F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6B6663A-661F-43B4-8595-7E3C0DF6BF03}"/>
              </a:ext>
            </a:extLst>
          </p:cNvPr>
          <p:cNvSpPr/>
          <p:nvPr/>
        </p:nvSpPr>
        <p:spPr>
          <a:xfrm>
            <a:off x="4367897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CB7B3DE-8891-4CA5-AA17-0A63B791A4FD}"/>
              </a:ext>
            </a:extLst>
          </p:cNvPr>
          <p:cNvSpPr/>
          <p:nvPr/>
        </p:nvSpPr>
        <p:spPr>
          <a:xfrm>
            <a:off x="4441485" y="944647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5" name="Group 16">
            <a:extLst>
              <a:ext uri="{FF2B5EF4-FFF2-40B4-BE49-F238E27FC236}">
                <a16:creationId xmlns:a16="http://schemas.microsoft.com/office/drawing/2014/main" id="{B7F09AA1-020C-4ECD-A7F6-A46F1A49E9CF}"/>
              </a:ext>
            </a:extLst>
          </p:cNvPr>
          <p:cNvGrpSpPr/>
          <p:nvPr/>
        </p:nvGrpSpPr>
        <p:grpSpPr>
          <a:xfrm>
            <a:off x="5473232" y="4746482"/>
            <a:ext cx="678786" cy="794033"/>
            <a:chOff x="0" y="-47625"/>
            <a:chExt cx="178775" cy="209128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ECFC449E-22FD-4AD9-9F7B-BB1B5594E290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876954C7-4C0E-4D7F-B410-0DD27F944946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6">
            <a:extLst>
              <a:ext uri="{FF2B5EF4-FFF2-40B4-BE49-F238E27FC236}">
                <a16:creationId xmlns:a16="http://schemas.microsoft.com/office/drawing/2014/main" id="{CC90D6D7-E713-4785-88B2-1064E85E1600}"/>
              </a:ext>
            </a:extLst>
          </p:cNvPr>
          <p:cNvGrpSpPr/>
          <p:nvPr/>
        </p:nvGrpSpPr>
        <p:grpSpPr>
          <a:xfrm>
            <a:off x="5587218" y="9101426"/>
            <a:ext cx="678786" cy="794033"/>
            <a:chOff x="0" y="-47625"/>
            <a:chExt cx="178775" cy="209128"/>
          </a:xfrm>
        </p:grpSpPr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85AE5A5A-7BC6-4CB6-B749-0C65B5F2D72B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18">
              <a:extLst>
                <a:ext uri="{FF2B5EF4-FFF2-40B4-BE49-F238E27FC236}">
                  <a16:creationId xmlns:a16="http://schemas.microsoft.com/office/drawing/2014/main" id="{0B815E18-A14C-46A7-94A5-02AB908E0D0F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DCCAC16-8B88-493B-8C1B-03F1C1E08901}"/>
              </a:ext>
            </a:extLst>
          </p:cNvPr>
          <p:cNvSpPr txBox="1"/>
          <p:nvPr/>
        </p:nvSpPr>
        <p:spPr>
          <a:xfrm>
            <a:off x="11137763" y="5308672"/>
            <a:ext cx="5264858" cy="266419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문의작성</a:t>
            </a:r>
            <a:r>
              <a:rPr lang="en-US" altLang="ko-KR" sz="3000" b="1" spc="-91" dirty="0">
                <a:solidFill>
                  <a:srgbClr val="373737"/>
                </a:solidFill>
              </a:rPr>
              <a:t>/</a:t>
            </a:r>
            <a:r>
              <a:rPr lang="ko-KR" altLang="en-US" sz="3000" b="1" spc="-91" dirty="0">
                <a:solidFill>
                  <a:srgbClr val="373737"/>
                </a:solidFill>
              </a:rPr>
              <a:t>공지작성 이동시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관리자는 공지작성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유저는 문의작성 페이지 이동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제목</a:t>
            </a:r>
            <a:r>
              <a:rPr lang="en-US" altLang="ko-KR" sz="3000" b="1" spc="-91" dirty="0">
                <a:solidFill>
                  <a:srgbClr val="373737"/>
                </a:solidFill>
              </a:rPr>
              <a:t>, </a:t>
            </a:r>
            <a:r>
              <a:rPr lang="ko-KR" altLang="en-US" sz="3000" b="1" spc="-91" dirty="0">
                <a:solidFill>
                  <a:srgbClr val="373737"/>
                </a:solidFill>
              </a:rPr>
              <a:t>내용 입력 후 작성 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0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79337" y="1257300"/>
            <a:ext cx="5131928" cy="6362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팀 </a:t>
            </a:r>
            <a:r>
              <a:rPr kumimoji="1" lang="ko-KR" altLang="en-US" sz="3600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구성 및 역할</a:t>
            </a:r>
          </a:p>
        </p:txBody>
      </p:sp>
      <p:graphicFrame>
        <p:nvGraphicFramePr>
          <p:cNvPr id="13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226642"/>
              </p:ext>
            </p:extLst>
          </p:nvPr>
        </p:nvGraphicFramePr>
        <p:xfrm>
          <a:off x="884906" y="3162301"/>
          <a:ext cx="16490636" cy="4217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731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0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573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4343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이름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0" i="0">
                          <a:solidFill>
                            <a:schemeClr val="tx1"/>
                          </a:solidFill>
                          <a:latin typeface="G마켓 산스 TTF Medium"/>
                          <a:ea typeface="G마켓 산스 TTF Medium"/>
                        </a:rPr>
                        <a:t>구현 내용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0457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양홍엽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프로젝트 설계 및 </a:t>
                      </a:r>
                      <a:r>
                        <a:rPr lang="en-US" altLang="ko-KR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DB</a:t>
                      </a:r>
                      <a:r>
                        <a:rPr lang="ko-KR" altLang="en-US" sz="2400" b="1" i="0">
                          <a:solidFill>
                            <a:srgbClr val="3A3838"/>
                          </a:solidFill>
                          <a:latin typeface="Open Sans"/>
                          <a:ea typeface="G마켓 산스 TTF Light"/>
                          <a:cs typeface="Open Sans"/>
                          <a:sym typeface="Open Sans"/>
                        </a:rPr>
                        <a:t> 구축 </a:t>
                      </a:r>
                      <a:endParaRPr lang="ko-KR" altLang="en-US" sz="2400" b="1" i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지도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우편주소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문자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메일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소셜 로그인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(API),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실시간 입찰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실시간 그래프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입찰목록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결제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환불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구매 이력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조회수 추가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업데이트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최근 본 상품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고객센터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댓글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 / 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여러 편의성 개선  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/ 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상품등록</a:t>
                      </a:r>
                      <a:r>
                        <a:rPr lang="en-US" altLang="ko-KR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,</a:t>
                      </a:r>
                      <a:r>
                        <a:rPr lang="ko-KR" altLang="en-US" sz="2400" b="1" i="0" dirty="0">
                          <a:solidFill>
                            <a:schemeClr val="tx1"/>
                          </a:solidFill>
                          <a:latin typeface="G마켓 산스 TTF Light"/>
                          <a:ea typeface="G마켓 산스 TTF Light"/>
                        </a:rPr>
                        <a:t>수정</a:t>
                      </a:r>
                      <a:endParaRPr lang="en-US" altLang="ko-KR" sz="2400" b="1" i="0" dirty="0">
                        <a:solidFill>
                          <a:schemeClr val="tx1"/>
                        </a:solidFill>
                        <a:latin typeface="G마켓 산스 TTF Light"/>
                        <a:ea typeface="G마켓 산스 TTF Light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w="med" len="med"/>
                      <a:tailEnd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75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C1977B24-DC9E-4242-9FDC-28090200121F}"/>
              </a:ext>
            </a:extLst>
          </p:cNvPr>
          <p:cNvSpPr txBox="1"/>
          <p:nvPr/>
        </p:nvSpPr>
        <p:spPr>
          <a:xfrm>
            <a:off x="2951312" y="1327076"/>
            <a:ext cx="10072520" cy="91050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문의사항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수정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 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삭제</a:t>
            </a:r>
            <a:r>
              <a:rPr kumimoji="1" lang="en-US" altLang="ko-KR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,</a:t>
            </a: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 댓글 작성</a:t>
            </a:r>
            <a:endParaRPr lang="en-US" sz="5076" spc="-340" dirty="0">
              <a:solidFill>
                <a:schemeClr val="accent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7AC1EC5-2BA9-4CF2-9CCF-D43D11E4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97" y="3215490"/>
            <a:ext cx="8780481" cy="6409645"/>
          </a:xfrm>
          <a:prstGeom prst="rect">
            <a:avLst/>
          </a:prstGeom>
        </p:spPr>
      </p:pic>
      <p:sp>
        <p:nvSpPr>
          <p:cNvPr id="7" name="Freeform 32">
            <a:extLst>
              <a:ext uri="{FF2B5EF4-FFF2-40B4-BE49-F238E27FC236}">
                <a16:creationId xmlns:a16="http://schemas.microsoft.com/office/drawing/2014/main" id="{B92A29DC-AE3E-4352-9196-1296C1C65441}"/>
              </a:ext>
            </a:extLst>
          </p:cNvPr>
          <p:cNvSpPr/>
          <p:nvPr/>
        </p:nvSpPr>
        <p:spPr>
          <a:xfrm>
            <a:off x="10254050" y="3099653"/>
            <a:ext cx="6875429" cy="7082230"/>
          </a:xfrm>
          <a:custGeom>
            <a:avLst/>
            <a:gdLst/>
            <a:ahLst/>
            <a:cxnLst/>
            <a:rect l="l" t="t" r="r" b="b"/>
            <a:pathLst>
              <a:path w="1810812" h="1865279">
                <a:moveTo>
                  <a:pt x="0" y="0"/>
                </a:moveTo>
                <a:lnTo>
                  <a:pt x="1810812" y="0"/>
                </a:lnTo>
                <a:lnTo>
                  <a:pt x="1810812" y="1865279"/>
                </a:lnTo>
                <a:lnTo>
                  <a:pt x="0" y="1865279"/>
                </a:lnTo>
                <a:close/>
              </a:path>
            </a:pathLst>
          </a:custGeom>
          <a:solidFill>
            <a:srgbClr val="F1F1F1"/>
          </a:solidFill>
          <a:ln w="38100" cap="sq">
            <a:solidFill>
              <a:srgbClr val="644C26"/>
            </a:solidFill>
            <a:prstDash val="solid"/>
            <a:miter/>
          </a:ln>
        </p:spPr>
        <p:txBody>
          <a:bodyPr/>
          <a:lstStyle/>
          <a:p>
            <a:endParaRPr lang="ko-KR" altLang="en-US" dirty="0"/>
          </a:p>
        </p:txBody>
      </p:sp>
      <p:sp>
        <p:nvSpPr>
          <p:cNvPr id="8" name="TextBox 34">
            <a:extLst>
              <a:ext uri="{FF2B5EF4-FFF2-40B4-BE49-F238E27FC236}">
                <a16:creationId xmlns:a16="http://schemas.microsoft.com/office/drawing/2014/main" id="{56B83663-5E08-4299-B65A-10D8EB4CD662}"/>
              </a:ext>
            </a:extLst>
          </p:cNvPr>
          <p:cNvSpPr txBox="1"/>
          <p:nvPr/>
        </p:nvSpPr>
        <p:spPr>
          <a:xfrm>
            <a:off x="10736909" y="3350362"/>
            <a:ext cx="5909710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dirty="0">
                <a:solidFill>
                  <a:srgbClr val="00000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Description</a:t>
            </a:r>
          </a:p>
        </p:txBody>
      </p:sp>
      <p:sp>
        <p:nvSpPr>
          <p:cNvPr id="9" name="TextBox 16">
            <a:extLst>
              <a:ext uri="{FF2B5EF4-FFF2-40B4-BE49-F238E27FC236}">
                <a16:creationId xmlns:a16="http://schemas.microsoft.com/office/drawing/2014/main" id="{FE6CB841-2504-414E-A97C-6DE0A618623E}"/>
              </a:ext>
            </a:extLst>
          </p:cNvPr>
          <p:cNvSpPr txBox="1"/>
          <p:nvPr/>
        </p:nvSpPr>
        <p:spPr>
          <a:xfrm>
            <a:off x="10402449" y="5308671"/>
            <a:ext cx="6244170" cy="334386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작성한 유저는 게시글 수정 삭제 가능</a:t>
            </a:r>
            <a:r>
              <a:rPr lang="en-US" altLang="ko-KR" sz="3000" b="1" spc="-91" dirty="0">
                <a:solidFill>
                  <a:srgbClr val="373737"/>
                </a:solidFill>
              </a:rPr>
              <a:t>.+</a:t>
            </a:r>
            <a:r>
              <a:rPr lang="ko-KR" altLang="en-US" sz="3000" b="1" spc="-91" dirty="0">
                <a:solidFill>
                  <a:srgbClr val="373737"/>
                </a:solidFill>
              </a:rPr>
              <a:t>관리자도 삭제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달기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즉시 반영</a:t>
            </a:r>
            <a:r>
              <a:rPr lang="en-US" altLang="ko-KR" sz="3000" b="1" spc="-91" dirty="0">
                <a:solidFill>
                  <a:srgbClr val="373737"/>
                </a:solidFill>
              </a:rPr>
              <a:t>.</a:t>
            </a: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댓글은 게시글 주인</a:t>
            </a:r>
            <a:r>
              <a:rPr lang="en-US" altLang="ko-KR" sz="3000" b="1" spc="-91" dirty="0">
                <a:solidFill>
                  <a:srgbClr val="373737"/>
                </a:solidFill>
              </a:rPr>
              <a:t>,</a:t>
            </a:r>
            <a:r>
              <a:rPr lang="ko-KR" altLang="en-US" sz="3000" b="1" spc="-91" dirty="0">
                <a:solidFill>
                  <a:srgbClr val="373737"/>
                </a:solidFill>
              </a:rPr>
              <a:t> 관리자만 가능</a:t>
            </a:r>
            <a:endParaRPr lang="en-US" altLang="ko-KR" sz="3000" b="1" spc="-91" dirty="0">
              <a:solidFill>
                <a:srgbClr val="373737"/>
              </a:solidFill>
            </a:endParaRPr>
          </a:p>
          <a:p>
            <a:pPr marL="514350" indent="-514350">
              <a:lnSpc>
                <a:spcPts val="5316"/>
              </a:lnSpc>
              <a:buAutoNum type="arabicPeriod"/>
              <a:defRPr>
                <a:latin typeface="+mn-lt"/>
                <a:ea typeface="+mn-ea"/>
                <a:cs typeface="+mn-cs"/>
              </a:defRPr>
            </a:pPr>
            <a:r>
              <a:rPr lang="ko-KR" altLang="en-US" sz="3000" b="1" spc="-91" dirty="0">
                <a:solidFill>
                  <a:srgbClr val="373737"/>
                </a:solidFill>
              </a:rPr>
              <a:t>댓글 작성한 주인은 </a:t>
            </a:r>
            <a:r>
              <a:rPr lang="en-US" altLang="ko-KR" sz="3000" b="1" spc="-91" dirty="0">
                <a:solidFill>
                  <a:srgbClr val="373737"/>
                </a:solidFill>
              </a:rPr>
              <a:t>Ajax</a:t>
            </a:r>
            <a:r>
              <a:rPr lang="ko-KR" altLang="en-US" sz="3000" b="1" spc="-91" dirty="0">
                <a:solidFill>
                  <a:srgbClr val="373737"/>
                </a:solidFill>
              </a:rPr>
              <a:t>로 삭제</a:t>
            </a:r>
            <a:endParaRPr lang="en-US" altLang="ko-KR" sz="3000" b="1" spc="-91" dirty="0">
              <a:solidFill>
                <a:srgbClr val="373737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D7A5A57-A0B5-4377-81F4-27DD62658F25}"/>
              </a:ext>
            </a:extLst>
          </p:cNvPr>
          <p:cNvSpPr/>
          <p:nvPr/>
        </p:nvSpPr>
        <p:spPr>
          <a:xfrm>
            <a:off x="8648814" y="4851653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716ABF0-BA6F-4730-B212-256949DEF6CC}"/>
              </a:ext>
            </a:extLst>
          </p:cNvPr>
          <p:cNvSpPr/>
          <p:nvPr/>
        </p:nvSpPr>
        <p:spPr>
          <a:xfrm>
            <a:off x="1011081" y="6348920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4E47AD-21B4-431F-8B8E-A663FAE7E8CD}"/>
              </a:ext>
            </a:extLst>
          </p:cNvPr>
          <p:cNvSpPr/>
          <p:nvPr/>
        </p:nvSpPr>
        <p:spPr>
          <a:xfrm>
            <a:off x="979455" y="8586914"/>
            <a:ext cx="1163380" cy="5836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C47136E-BF0A-4B81-8672-A921AA8B3E88}"/>
              </a:ext>
            </a:extLst>
          </p:cNvPr>
          <p:cNvSpPr/>
          <p:nvPr/>
        </p:nvSpPr>
        <p:spPr>
          <a:xfrm>
            <a:off x="791072" y="6932613"/>
            <a:ext cx="9052748" cy="28193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4" name="Group 16">
            <a:extLst>
              <a:ext uri="{FF2B5EF4-FFF2-40B4-BE49-F238E27FC236}">
                <a16:creationId xmlns:a16="http://schemas.microsoft.com/office/drawing/2014/main" id="{14BD1600-F283-42E6-A4E1-E4F1111EB4EB}"/>
              </a:ext>
            </a:extLst>
          </p:cNvPr>
          <p:cNvGrpSpPr/>
          <p:nvPr/>
        </p:nvGrpSpPr>
        <p:grpSpPr>
          <a:xfrm>
            <a:off x="8048243" y="4370405"/>
            <a:ext cx="678786" cy="794033"/>
            <a:chOff x="0" y="-47625"/>
            <a:chExt cx="178775" cy="209128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B6E6E12-F6AC-45B4-8C88-8AA3A0DA2AC2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TextBox 18">
              <a:extLst>
                <a:ext uri="{FF2B5EF4-FFF2-40B4-BE49-F238E27FC236}">
                  <a16:creationId xmlns:a16="http://schemas.microsoft.com/office/drawing/2014/main" id="{69FBF07B-E912-4C77-8A4A-D59077745A7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018F620-E556-4F7C-A504-CA346A8C8C4A}"/>
              </a:ext>
            </a:extLst>
          </p:cNvPr>
          <p:cNvGrpSpPr/>
          <p:nvPr/>
        </p:nvGrpSpPr>
        <p:grpSpPr>
          <a:xfrm>
            <a:off x="2190788" y="5847909"/>
            <a:ext cx="678786" cy="794033"/>
            <a:chOff x="0" y="-47625"/>
            <a:chExt cx="178775" cy="2091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467F488-E513-4DDB-B5C7-5A031F211385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77A9A3D-75AC-457B-A415-A6A9EB63D707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0" name="Group 16">
            <a:extLst>
              <a:ext uri="{FF2B5EF4-FFF2-40B4-BE49-F238E27FC236}">
                <a16:creationId xmlns:a16="http://schemas.microsoft.com/office/drawing/2014/main" id="{FE83CCB6-B625-4BA4-AD02-3279F573AB51}"/>
              </a:ext>
            </a:extLst>
          </p:cNvPr>
          <p:cNvGrpSpPr/>
          <p:nvPr/>
        </p:nvGrpSpPr>
        <p:grpSpPr>
          <a:xfrm>
            <a:off x="9230504" y="6420312"/>
            <a:ext cx="678786" cy="794033"/>
            <a:chOff x="0" y="-47625"/>
            <a:chExt cx="178775" cy="209128"/>
          </a:xfrm>
        </p:grpSpPr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9690A9E-0093-4E9F-91F4-001F5B7DF57A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TextBox 18">
              <a:extLst>
                <a:ext uri="{FF2B5EF4-FFF2-40B4-BE49-F238E27FC236}">
                  <a16:creationId xmlns:a16="http://schemas.microsoft.com/office/drawing/2014/main" id="{A7AF3AC0-A86E-4A08-BFA4-4A3FD6CBC7FE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3</a:t>
              </a:r>
            </a:p>
          </p:txBody>
        </p:sp>
      </p:grpSp>
      <p:grpSp>
        <p:nvGrpSpPr>
          <p:cNvPr id="23" name="Group 16">
            <a:extLst>
              <a:ext uri="{FF2B5EF4-FFF2-40B4-BE49-F238E27FC236}">
                <a16:creationId xmlns:a16="http://schemas.microsoft.com/office/drawing/2014/main" id="{E18D3963-AF50-43DC-BBD0-F0A46F92F848}"/>
              </a:ext>
            </a:extLst>
          </p:cNvPr>
          <p:cNvGrpSpPr/>
          <p:nvPr/>
        </p:nvGrpSpPr>
        <p:grpSpPr>
          <a:xfrm>
            <a:off x="2033767" y="8206822"/>
            <a:ext cx="678786" cy="794033"/>
            <a:chOff x="0" y="-47625"/>
            <a:chExt cx="178775" cy="209128"/>
          </a:xfrm>
        </p:grpSpPr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9003480-8AC2-4B0B-B9E0-FA010932138D}"/>
                </a:ext>
              </a:extLst>
            </p:cNvPr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TextBox 18">
              <a:extLst>
                <a:ext uri="{FF2B5EF4-FFF2-40B4-BE49-F238E27FC236}">
                  <a16:creationId xmlns:a16="http://schemas.microsoft.com/office/drawing/2014/main" id="{EAD947DB-6EA0-4E7C-91BF-85AD8227D232}"/>
                </a:ext>
              </a:extLst>
            </p:cNvPr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FFFFFF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789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2862738" y="3714115"/>
            <a:ext cx="2925581" cy="292558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altLang="ko-KR" sz="2499" b="1" dirty="0">
                  <a:solidFill>
                    <a:srgbClr val="373737"/>
                  </a:solidFill>
                </a:rPr>
                <a:t>1</a:t>
              </a:r>
              <a:r>
                <a:rPr lang="ko-KR" altLang="en-US" sz="2499" b="1" dirty="0">
                  <a:solidFill>
                    <a:srgbClr val="373737"/>
                  </a:solidFill>
                </a:rPr>
                <a:t>인 가구 위한</a:t>
              </a:r>
              <a:endParaRPr lang="en-US" altLang="ko-KR" sz="2499" b="1" dirty="0">
                <a:solidFill>
                  <a:srgbClr val="373737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반려동물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077018" y="3714115"/>
            <a:ext cx="2925581" cy="292558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경매를 이용한 이색 쇼핑몰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288349" y="3647303"/>
            <a:ext cx="2925581" cy="292558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고객센터를 활용한 피드백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99681" y="3647303"/>
            <a:ext cx="2925581" cy="292558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373737"/>
                  </a:solidFill>
                </a:rPr>
                <a:t>실시간 그래프를 보며 경쟁하는 시스템</a:t>
              </a:r>
              <a:endParaRPr lang="en-US" sz="2499" b="1" dirty="0">
                <a:solidFill>
                  <a:srgbClr val="373737"/>
                </a:solidFill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 rot="5400000">
            <a:off x="8678166" y="6776059"/>
            <a:ext cx="931668" cy="658943"/>
          </a:xfrm>
          <a:custGeom>
            <a:avLst/>
            <a:gdLst/>
            <a:ahLst/>
            <a:cxnLst/>
            <a:rect l="l" t="t" r="r" b="b"/>
            <a:pathLst>
              <a:path w="931668" h="658943">
                <a:moveTo>
                  <a:pt x="0" y="0"/>
                </a:moveTo>
                <a:lnTo>
                  <a:pt x="931668" y="0"/>
                </a:lnTo>
                <a:lnTo>
                  <a:pt x="931668" y="658943"/>
                </a:lnTo>
                <a:lnTo>
                  <a:pt x="0" y="6589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256277" y="1359327"/>
            <a:ext cx="5465963" cy="86754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핵심 가치</a:t>
            </a: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213985" y="8156010"/>
            <a:ext cx="7860029" cy="1333698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219"/>
              </a:lnSpc>
              <a:spcBef>
                <a:spcPct val="0"/>
              </a:spcBef>
              <a:defRPr/>
            </a:pPr>
            <a:r>
              <a:rPr lang="ko-KR" altLang="en-US" sz="3728" b="1" spc="-249" dirty="0"/>
              <a:t>특이한 반려동물 입양하며 이색 온라인 쇼핑몰 이용으로 수요 증가</a:t>
            </a:r>
            <a:endParaRPr lang="en-US" sz="3728" b="1" spc="-249" dirty="0"/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03969418-3BC0-4B49-9320-FC0B8B4449DF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1" name="그림 16">
            <a:extLst>
              <a:ext uri="{FF2B5EF4-FFF2-40B4-BE49-F238E27FC236}">
                <a16:creationId xmlns:a16="http://schemas.microsoft.com/office/drawing/2014/main" id="{EA80841C-CDAD-406E-B652-8A1E5DA056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 dirty="0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107136" y="1375965"/>
            <a:ext cx="9468194" cy="910506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54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성과 분석</a:t>
            </a:r>
            <a:endParaRPr lang="en-US" altLang="ko-KR" sz="6000" spc="-340" dirty="0">
              <a:solidFill>
                <a:srgbClr val="2E5743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06166" y="4166116"/>
            <a:ext cx="3448900" cy="3448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20221" y="4166116"/>
            <a:ext cx="3448900" cy="3448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1232936" y="4166116"/>
            <a:ext cx="3448900" cy="3448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01384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 dirty="0">
                <a:solidFill>
                  <a:srgbClr val="373737"/>
                </a:solidFill>
              </a:rPr>
              <a:t>67 %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15440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86 %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26965" y="7803465"/>
            <a:ext cx="1258461" cy="514935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en-US" sz="2976" spc="-199">
                <a:solidFill>
                  <a:srgbClr val="373737"/>
                </a:solidFill>
              </a:rPr>
              <a:t>93 %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54036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개인 기능 완성도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7440141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최초 설계의 구현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3629645" y="8619898"/>
            <a:ext cx="3404319" cy="538609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다채로움의 </a:t>
            </a:r>
            <a:r>
              <a:rPr lang="en-US" altLang="ko-KR" sz="2976" spc="-199" dirty="0">
                <a:solidFill>
                  <a:srgbClr val="373737"/>
                </a:solidFill>
              </a:rPr>
              <a:t>UI </a:t>
            </a:r>
            <a:endParaRPr lang="en-US" sz="2976" spc="-199" dirty="0">
              <a:solidFill>
                <a:srgbClr val="373737"/>
              </a:solidFill>
            </a:endParaRPr>
          </a:p>
        </p:txBody>
      </p:sp>
      <p:grpSp>
        <p:nvGrpSpPr>
          <p:cNvPr id="15" name="Group 15"/>
          <p:cNvGrpSpPr/>
          <p:nvPr/>
        </p:nvGrpSpPr>
        <p:grpSpPr>
          <a:xfrm>
            <a:off x="4991222" y="3308306"/>
            <a:ext cx="678786" cy="613207"/>
            <a:chOff x="0" y="0"/>
            <a:chExt cx="178775" cy="16150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8802908" y="3208863"/>
            <a:ext cx="678786" cy="613207"/>
            <a:chOff x="0" y="0"/>
            <a:chExt cx="178775" cy="161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616803" y="3208863"/>
            <a:ext cx="678786" cy="613207"/>
            <a:chOff x="0" y="0"/>
            <a:chExt cx="178775" cy="1615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8775" cy="161503"/>
            </a:xfrm>
            <a:custGeom>
              <a:avLst/>
              <a:gdLst/>
              <a:ahLst/>
              <a:cxnLst/>
              <a:rect l="l" t="t" r="r" b="b"/>
              <a:pathLst>
                <a:path w="178775" h="161503">
                  <a:moveTo>
                    <a:pt x="80752" y="0"/>
                  </a:moveTo>
                  <a:lnTo>
                    <a:pt x="98023" y="0"/>
                  </a:lnTo>
                  <a:cubicBezTo>
                    <a:pt x="119440" y="0"/>
                    <a:pt x="139979" y="8508"/>
                    <a:pt x="155123" y="23652"/>
                  </a:cubicBezTo>
                  <a:cubicBezTo>
                    <a:pt x="170267" y="38795"/>
                    <a:pt x="178775" y="59335"/>
                    <a:pt x="178775" y="80752"/>
                  </a:cubicBezTo>
                  <a:lnTo>
                    <a:pt x="178775" y="80752"/>
                  </a:lnTo>
                  <a:cubicBezTo>
                    <a:pt x="178775" y="102168"/>
                    <a:pt x="170267" y="122708"/>
                    <a:pt x="155123" y="137852"/>
                  </a:cubicBezTo>
                  <a:cubicBezTo>
                    <a:pt x="139979" y="152995"/>
                    <a:pt x="119440" y="161503"/>
                    <a:pt x="98023" y="161503"/>
                  </a:cubicBezTo>
                  <a:lnTo>
                    <a:pt x="80752" y="161503"/>
                  </a:lnTo>
                  <a:cubicBezTo>
                    <a:pt x="59335" y="161503"/>
                    <a:pt x="38795" y="152995"/>
                    <a:pt x="23652" y="137852"/>
                  </a:cubicBezTo>
                  <a:cubicBezTo>
                    <a:pt x="8508" y="122708"/>
                    <a:pt x="0" y="102168"/>
                    <a:pt x="0" y="80752"/>
                  </a:cubicBezTo>
                  <a:lnTo>
                    <a:pt x="0" y="80752"/>
                  </a:lnTo>
                  <a:cubicBezTo>
                    <a:pt x="0" y="59335"/>
                    <a:pt x="8508" y="38795"/>
                    <a:pt x="23652" y="23652"/>
                  </a:cubicBezTo>
                  <a:cubicBezTo>
                    <a:pt x="38795" y="8508"/>
                    <a:pt x="59335" y="0"/>
                    <a:pt x="80752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47625"/>
              <a:ext cx="178775" cy="209128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9CB0FCF4-88BA-4642-A4A4-F2D4B2FF6922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4A122D4E-FE4B-4BD7-92E4-247FB34043D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298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17597" y="5492787"/>
            <a:ext cx="4523384" cy="3765513"/>
            <a:chOff x="0" y="0"/>
            <a:chExt cx="700791" cy="58337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00791" cy="583376"/>
            </a:xfrm>
            <a:custGeom>
              <a:avLst/>
              <a:gdLst/>
              <a:ahLst/>
              <a:cxnLst/>
              <a:rect l="l" t="t" r="r" b="b"/>
              <a:pathLst>
                <a:path w="700791" h="583376">
                  <a:moveTo>
                    <a:pt x="0" y="0"/>
                  </a:moveTo>
                  <a:lnTo>
                    <a:pt x="700791" y="0"/>
                  </a:lnTo>
                  <a:lnTo>
                    <a:pt x="700791" y="583376"/>
                  </a:lnTo>
                  <a:lnTo>
                    <a:pt x="0" y="583376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700791" cy="631001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편의성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다채로움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, CSS, UI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추가로 사용자의 만족감 증가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17597" y="4744124"/>
            <a:ext cx="4523384" cy="623570"/>
            <a:chOff x="0" y="0"/>
            <a:chExt cx="700791" cy="9660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1단계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882308" y="3910648"/>
            <a:ext cx="4523384" cy="623570"/>
            <a:chOff x="0" y="0"/>
            <a:chExt cx="700791" cy="9660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2단계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447019" y="3174510"/>
            <a:ext cx="4523384" cy="623570"/>
            <a:chOff x="0" y="0"/>
            <a:chExt cx="700791" cy="96607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00791" cy="96607"/>
            </a:xfrm>
            <a:custGeom>
              <a:avLst/>
              <a:gdLst/>
              <a:ahLst/>
              <a:cxnLst/>
              <a:rect l="l" t="t" r="r" b="b"/>
              <a:pathLst>
                <a:path w="700791" h="96607">
                  <a:moveTo>
                    <a:pt x="0" y="0"/>
                  </a:moveTo>
                  <a:lnTo>
                    <a:pt x="700791" y="0"/>
                  </a:lnTo>
                  <a:lnTo>
                    <a:pt x="700791" y="96607"/>
                  </a:lnTo>
                  <a:lnTo>
                    <a:pt x="0" y="96607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47625"/>
              <a:ext cx="700791" cy="144232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en-US" sz="2499" b="1" dirty="0">
                  <a:solidFill>
                    <a:srgbClr val="000000"/>
                  </a:solidFill>
                </a:rPr>
                <a:t>3단계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882308" y="4658399"/>
            <a:ext cx="4523384" cy="4599901"/>
            <a:chOff x="0" y="0"/>
            <a:chExt cx="700791" cy="71264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00791" cy="712645"/>
            </a:xfrm>
            <a:custGeom>
              <a:avLst/>
              <a:gdLst/>
              <a:ahLst/>
              <a:cxnLst/>
              <a:rect l="l" t="t" r="r" b="b"/>
              <a:pathLst>
                <a:path w="700791" h="712645">
                  <a:moveTo>
                    <a:pt x="0" y="0"/>
                  </a:moveTo>
                  <a:lnTo>
                    <a:pt x="700791" y="0"/>
                  </a:lnTo>
                  <a:lnTo>
                    <a:pt x="700791" y="712645"/>
                  </a:lnTo>
                  <a:lnTo>
                    <a:pt x="0" y="712645"/>
                  </a:lnTo>
                  <a:close/>
                </a:path>
              </a:pathLst>
            </a:custGeom>
            <a:solidFill>
              <a:srgbClr val="C3CBC7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700791" cy="76027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경매 시스템에 맞춰 선 결제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및 다른 사이트의 가격 비교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기능 추가로 무의미한 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높은 최고 입찰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 </a:t>
              </a:r>
              <a:r>
                <a:rPr lang="ko-KR" altLang="en-US" sz="2499" b="1" dirty="0">
                  <a:solidFill>
                    <a:srgbClr val="000000"/>
                  </a:solidFill>
                </a:rPr>
                <a:t>방지</a:t>
              </a:r>
              <a:endParaRPr lang="en-US" sz="2499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47019" y="3914756"/>
            <a:ext cx="4523384" cy="5343544"/>
            <a:chOff x="0" y="0"/>
            <a:chExt cx="700791" cy="82785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0791" cy="827855"/>
            </a:xfrm>
            <a:custGeom>
              <a:avLst/>
              <a:gdLst/>
              <a:ahLst/>
              <a:cxnLst/>
              <a:rect l="l" t="t" r="r" b="b"/>
              <a:pathLst>
                <a:path w="700791" h="827855">
                  <a:moveTo>
                    <a:pt x="0" y="0"/>
                  </a:moveTo>
                  <a:lnTo>
                    <a:pt x="700791" y="0"/>
                  </a:lnTo>
                  <a:lnTo>
                    <a:pt x="700791" y="827855"/>
                  </a:lnTo>
                  <a:lnTo>
                    <a:pt x="0" y="82785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47625"/>
              <a:ext cx="700791" cy="87548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가지고 있는 기능들의 완성도가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높아지면 반려동물의 추가적인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상품의 카테고리 증가함으로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한사이트 내에서 모든 것을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다 구매할 수 있게 해</a:t>
              </a:r>
              <a:endParaRPr lang="en-US" altLang="ko-KR" sz="2499" b="1" dirty="0">
                <a:solidFill>
                  <a:srgbClr val="000000"/>
                </a:solidFill>
              </a:endParaRPr>
            </a:p>
            <a:p>
              <a:pPr algn="ctr">
                <a:lnSpc>
                  <a:spcPts val="3499"/>
                </a:lnSpc>
                <a:defRPr/>
              </a:pPr>
              <a:r>
                <a:rPr lang="ko-KR" altLang="en-US" sz="2499" b="1" dirty="0">
                  <a:solidFill>
                    <a:srgbClr val="000000"/>
                  </a:solidFill>
                </a:rPr>
                <a:t>사용자가 필요한 것을 한번에 다 해결 할 수 있게 할 것입니다</a:t>
              </a:r>
              <a:r>
                <a:rPr lang="en-US" altLang="ko-KR" sz="2499" b="1" dirty="0">
                  <a:solidFill>
                    <a:srgbClr val="000000"/>
                  </a:solidFill>
                </a:rPr>
                <a:t>.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978825" y="1361105"/>
            <a:ext cx="9468194" cy="182101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>
              <a:lnSpc>
                <a:spcPts val="7107"/>
              </a:lnSpc>
              <a:spcBef>
                <a:spcPct val="0"/>
              </a:spcBef>
              <a:defRPr/>
            </a:pPr>
            <a:r>
              <a:rPr kumimoji="1" lang="ko-KR" altLang="en-US" sz="4800" b="1" spc="-340" dirty="0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향후 계획 및 발전 방향</a:t>
            </a:r>
            <a:endParaRPr lang="en-US" altLang="ko-KR" sz="5400" spc="-340" dirty="0">
              <a:solidFill>
                <a:srgbClr val="2E5743"/>
              </a:solidFill>
            </a:endParaRPr>
          </a:p>
          <a:p>
            <a:pPr algn="l">
              <a:lnSpc>
                <a:spcPts val="7107"/>
              </a:lnSpc>
              <a:spcBef>
                <a:spcPct val="0"/>
              </a:spcBef>
              <a:defRPr/>
            </a:pPr>
            <a:endParaRPr lang="en-US" sz="5076" spc="-340" dirty="0">
              <a:solidFill>
                <a:srgbClr val="2E5743"/>
              </a:solidFill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0BC99E16-91D5-499E-B2AE-31A23E8FD688}"/>
              </a:ext>
            </a:extLst>
          </p:cNvPr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25" name="그림 16">
            <a:extLst>
              <a:ext uri="{FF2B5EF4-FFF2-40B4-BE49-F238E27FC236}">
                <a16:creationId xmlns:a16="http://schemas.microsoft.com/office/drawing/2014/main" id="{30C3728D-D128-44B5-B68C-71E550933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630" b="-304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7566869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4409903" y="5029200"/>
            <a:ext cx="9468194" cy="1010872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7807"/>
              </a:lnSpc>
              <a:spcBef>
                <a:spcPct val="0"/>
              </a:spcBef>
              <a:defRPr/>
            </a:pPr>
            <a:r>
              <a:rPr lang="en-US" sz="5576" spc="-373">
                <a:solidFill>
                  <a:srgbClr val="2E5743"/>
                </a:solidFill>
              </a:rPr>
              <a:t>감사합니다.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295505" y="2873032"/>
            <a:ext cx="1696991" cy="169699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8824226" y="3154187"/>
            <a:ext cx="639547" cy="1134681"/>
          </a:xfrm>
          <a:custGeom>
            <a:avLst/>
            <a:gdLst/>
            <a:ahLst/>
            <a:cxnLst/>
            <a:rect l="l" t="t" r="r" b="b"/>
            <a:pathLst>
              <a:path w="639547" h="1134681">
                <a:moveTo>
                  <a:pt x="0" y="0"/>
                </a:moveTo>
                <a:lnTo>
                  <a:pt x="639548" y="0"/>
                </a:lnTo>
                <a:lnTo>
                  <a:pt x="639548" y="1134681"/>
                </a:lnTo>
                <a:lnTo>
                  <a:pt x="0" y="1134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09381" y="6094691"/>
            <a:ext cx="9269239" cy="680937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5518"/>
              </a:lnSpc>
              <a:spcBef>
                <a:spcPct val="0"/>
              </a:spcBef>
              <a:defRPr/>
            </a:pPr>
            <a:r>
              <a:rPr lang="en-US" sz="3941" spc="-264">
                <a:solidFill>
                  <a:srgbClr val="373737"/>
                </a:solidFill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91672" y="3370713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893251" y="1806586"/>
            <a:ext cx="1847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endParaRPr kumimoji="1" lang="ko-KR" altLang="en-US">
              <a:latin typeface="G마켓 산스 TTF Medium"/>
              <a:ea typeface="G마켓 산스 TTF Medium"/>
            </a:endParaRPr>
          </a:p>
        </p:txBody>
      </p:sp>
      <p:grpSp>
        <p:nvGrpSpPr>
          <p:cNvPr id="1005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006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7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3335000" y="3964304"/>
            <a:ext cx="4953000" cy="17297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조건에 부합하는 주제 중  </a:t>
            </a:r>
            <a:r>
              <a:rPr kumimoji="1" lang="en-US" altLang="ko-KR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1</a:t>
            </a: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인가구 증가에 따라 반려동물 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ko-KR" altLang="en-US" sz="24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쇼핑 플랫폼 선정</a:t>
            </a:r>
          </a:p>
        </p:txBody>
      </p:sp>
      <p:pic>
        <p:nvPicPr>
          <p:cNvPr id="1009" name="그림 100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5800" y="419100"/>
            <a:ext cx="7543800" cy="4724400"/>
          </a:xfrm>
          <a:prstGeom prst="rect">
            <a:avLst/>
          </a:prstGeom>
        </p:spPr>
      </p:pic>
      <p:pic>
        <p:nvPicPr>
          <p:cNvPr id="1010" name="그림 100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5800" y="5448300"/>
            <a:ext cx="7551285" cy="4572000"/>
          </a:xfrm>
          <a:prstGeom prst="rect">
            <a:avLst/>
          </a:prstGeom>
        </p:spPr>
      </p:pic>
      <p:pic>
        <p:nvPicPr>
          <p:cNvPr id="1011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34400" y="72638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526;p56"/>
          <p:cNvSpPr txBox="1"/>
          <p:nvPr/>
        </p:nvSpPr>
        <p:spPr>
          <a:xfrm>
            <a:off x="8610600" y="7505700"/>
            <a:ext cx="4060701" cy="327650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유통 비중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매출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오프라인 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-&gt;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 온라인 </a:t>
            </a:r>
          </a:p>
        </p:txBody>
      </p:sp>
      <p:pic>
        <p:nvPicPr>
          <p:cNvPr id="1013" name="Google Shape;524;p56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8571430" y="2463280"/>
            <a:ext cx="4001570" cy="85142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526;p56"/>
          <p:cNvSpPr txBox="1"/>
          <p:nvPr/>
        </p:nvSpPr>
        <p:spPr>
          <a:xfrm>
            <a:off x="8610600" y="2691775"/>
            <a:ext cx="4060701" cy="626725"/>
          </a:xfrm>
          <a:prstGeom prst="rect">
            <a:avLst/>
          </a:prstGeom>
          <a:noFill/>
          <a:ln>
            <a:noFill/>
          </a:ln>
        </p:spPr>
        <p:txBody>
          <a:bodyPr wrap="square" lIns="45725" tIns="22850" rIns="45725" bIns="22850" anchor="t" anchorCtr="0">
            <a:spAutoFit/>
          </a:bodyPr>
          <a:lstStyle/>
          <a:p>
            <a:pPr algn="ctr">
              <a:defRPr/>
            </a:pP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 쇼핑 거래액 동향</a:t>
            </a:r>
            <a:endParaRPr lang="en-US" altLang="ko-KR" sz="1900" b="1">
              <a:solidFill>
                <a:srgbClr val="595959"/>
              </a:solidFill>
              <a:latin typeface="Exo"/>
              <a:ea typeface="Calibri"/>
              <a:cs typeface="Calibri"/>
              <a:sym typeface="Exo"/>
            </a:endParaRPr>
          </a:p>
          <a:p>
            <a:pPr algn="ctr">
              <a:defRPr/>
            </a:pP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(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온라인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/</a:t>
            </a:r>
            <a:r>
              <a:rPr lang="ko-KR" altLang="en-US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모바일</a:t>
            </a:r>
            <a:r>
              <a:rPr lang="en-US" altLang="ko-KR" sz="1900" b="1">
                <a:solidFill>
                  <a:srgbClr val="595959"/>
                </a:solidFill>
                <a:latin typeface="Exo"/>
                <a:ea typeface="Calibri"/>
                <a:cs typeface="Calibri"/>
                <a:sym typeface="Exo"/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13267507" y="0"/>
            <a:ext cx="5020493" cy="10287000"/>
            <a:chOff x="0" y="0"/>
            <a:chExt cx="1322270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22270" cy="2709333"/>
            </a:xfrm>
            <a:custGeom>
              <a:avLst/>
              <a:gdLst/>
              <a:ahLst/>
              <a:cxnLst/>
              <a:rect l="l" t="t" r="r" b="b"/>
              <a:pathLst>
                <a:path w="1322270" h="2709333">
                  <a:moveTo>
                    <a:pt x="0" y="0"/>
                  </a:moveTo>
                  <a:lnTo>
                    <a:pt x="1322270" y="0"/>
                  </a:lnTo>
                  <a:lnTo>
                    <a:pt x="132227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89B6E">
                <a:alpha val="11000"/>
              </a:srgbClr>
            </a:solidFill>
          </p:spPr>
          <p:txBody>
            <a:bodyPr anchor="ctr"/>
            <a:lstStyle/>
            <a:p>
              <a:pPr algn="ctr">
                <a:defRPr/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322270" cy="2747433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/>
              </a:pPr>
              <a:endParaRPr lang="ko-KR" altLang="en-US"/>
            </a:p>
          </p:txBody>
        </p:sp>
      </p:grpSp>
      <p:sp>
        <p:nvSpPr>
          <p:cNvPr id="52" name="TextBox 6"/>
          <p:cNvSpPr txBox="1"/>
          <p:nvPr/>
        </p:nvSpPr>
        <p:spPr>
          <a:xfrm>
            <a:off x="1905000" y="1028700"/>
            <a:ext cx="9174480" cy="69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주제 및 선정 배경</a:t>
            </a:r>
          </a:p>
        </p:txBody>
      </p:sp>
      <p:sp>
        <p:nvSpPr>
          <p:cNvPr id="53" name="TextBox 3"/>
          <p:cNvSpPr txBox="1"/>
          <p:nvPr/>
        </p:nvSpPr>
        <p:spPr>
          <a:xfrm>
            <a:off x="1954070" y="1924622"/>
            <a:ext cx="8866330" cy="2304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생활에서 가장 많이 접하는 접근성이 좋은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준비한 기술 스택을 점검해볼 수 있는 주제</a:t>
            </a:r>
          </a:p>
          <a:p>
            <a:pPr marL="457200" indent="-457200">
              <a:lnSpc>
                <a:spcPct val="200000"/>
              </a:lnSpc>
              <a:buAutoNum type="arabicPeriod"/>
              <a:defRPr/>
            </a:pPr>
            <a:r>
              <a:rPr kumimoji="1" lang="en-US" altLang="ko-KR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Open API, REST API</a:t>
            </a:r>
            <a:r>
              <a:rPr kumimoji="1" lang="ko-KR" altLang="en-US" sz="2500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를 최대한 적용해볼 수 있는 주제</a:t>
            </a:r>
            <a:endParaRPr kumimoji="1" lang="en-US" altLang="ko-KR" sz="2500">
              <a:solidFill>
                <a:srgbClr val="111D49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4" name="TextBox 6"/>
          <p:cNvSpPr txBox="1"/>
          <p:nvPr/>
        </p:nvSpPr>
        <p:spPr>
          <a:xfrm>
            <a:off x="1874520" y="4793888"/>
            <a:ext cx="9174480" cy="69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000" b="1">
                <a:solidFill>
                  <a:srgbClr val="111D49"/>
                </a:solidFill>
                <a:latin typeface="G마켓 산스 TTF Medium"/>
                <a:ea typeface="G마켓 산스 TTF Medium"/>
                <a:cs typeface="Pretendard"/>
              </a:rPr>
              <a:t>프로젝트 </a:t>
            </a:r>
            <a:r>
              <a:rPr lang="ko-KR" altLang="en-US" sz="4000" b="1">
                <a:solidFill>
                  <a:schemeClr val="accent1"/>
                </a:solidFill>
                <a:latin typeface="G마켓 산스 TTF Medium"/>
                <a:ea typeface="G마켓 산스 TTF Medium"/>
                <a:cs typeface="Pretendard"/>
              </a:rPr>
              <a:t>기획 의도</a:t>
            </a:r>
          </a:p>
        </p:txBody>
      </p:sp>
      <p:sp>
        <p:nvSpPr>
          <p:cNvPr id="55" name="TextBox 9"/>
          <p:cNvSpPr txBox="1"/>
          <p:nvPr/>
        </p:nvSpPr>
        <p:spPr>
          <a:xfrm>
            <a:off x="2058686" y="5679875"/>
            <a:ext cx="9371314" cy="461664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1</a:t>
            </a:r>
            <a:r>
              <a:rPr lang="ko-KR" altLang="en-US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인가구</a:t>
            </a:r>
            <a:r>
              <a:rPr lang="ko-KR" altLang="en-US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증가에 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활발해지면서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다양한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종류의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대한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관심도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증가하고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특히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,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파충류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비율이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높아짐에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따라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기존의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방식과는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‘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차별화된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실시간</a:t>
            </a:r>
            <a:r>
              <a:rPr lang="en-US" altLang="ko-KR" sz="2500" b="1" dirty="0">
                <a:solidFill>
                  <a:schemeClr val="accent1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b="1" dirty="0" err="1">
                <a:solidFill>
                  <a:schemeClr val="accent1"/>
                </a:solidFill>
                <a:latin typeface="G마켓 산스 TTF Medium"/>
                <a:ea typeface="G마켓 산스 TTF Medium"/>
              </a:rPr>
              <a:t>경매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’시스템을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도입하는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방안을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구상하게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되었습니다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. 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  <a:p>
            <a:pPr algn="just">
              <a:lnSpc>
                <a:spcPts val="3550"/>
              </a:lnSpc>
              <a:defRPr/>
            </a:pP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더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많은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분들이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원하는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반려동물을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실시간으로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입양할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수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있도록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하는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것을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목표로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하고</a:t>
            </a:r>
            <a:r>
              <a:rPr lang="en-US" altLang="ko-KR" sz="2500" dirty="0">
                <a:solidFill>
                  <a:srgbClr val="000000"/>
                </a:solidFill>
                <a:latin typeface="G마켓 산스 TTF Medium"/>
                <a:ea typeface="G마켓 산스 TTF Medium"/>
              </a:rPr>
              <a:t> </a:t>
            </a:r>
            <a:r>
              <a:rPr lang="en-US" altLang="ko-KR" sz="2500" dirty="0" err="1">
                <a:solidFill>
                  <a:srgbClr val="000000"/>
                </a:solidFill>
                <a:latin typeface="G마켓 산스 TTF Medium"/>
                <a:ea typeface="G마켓 산스 TTF Medium"/>
              </a:rPr>
              <a:t>있습니다</a:t>
            </a:r>
            <a:r>
              <a:rPr lang="en-US" altLang="ko-KR" sz="2500">
                <a:solidFill>
                  <a:srgbClr val="000000"/>
                </a:solidFill>
                <a:latin typeface="G마켓 산스 TTF Medium"/>
                <a:ea typeface="G마켓 산스 TTF Medium"/>
              </a:rPr>
              <a:t>.</a:t>
            </a:r>
          </a:p>
          <a:p>
            <a:pPr algn="just">
              <a:lnSpc>
                <a:spcPts val="3550"/>
              </a:lnSpc>
              <a:defRPr/>
            </a:pPr>
            <a:endParaRPr lang="en-US" altLang="ko-KR" sz="2500" dirty="0">
              <a:solidFill>
                <a:srgbClr val="000000"/>
              </a:solidFill>
              <a:latin typeface="G마켓 산스 TTF Medium"/>
              <a:ea typeface="G마켓 산스 TTF Medium"/>
            </a:endParaRPr>
          </a:p>
        </p:txBody>
      </p:sp>
      <p:sp>
        <p:nvSpPr>
          <p:cNvPr id="56" name="TextBox 15"/>
          <p:cNvSpPr txBox="1"/>
          <p:nvPr/>
        </p:nvSpPr>
        <p:spPr>
          <a:xfrm>
            <a:off x="13267508" y="-144661"/>
            <a:ext cx="5020493" cy="10431661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algn="ctr">
              <a:lnSpc>
                <a:spcPts val="2659"/>
              </a:lnSpc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2F2F2"/>
          </a:solidFill>
          <a:ln>
            <a:solidFill>
              <a:schemeClr val="accent4"/>
            </a:solidFill>
          </a:ln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6142368"/>
            <a:ext cx="9526504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2324100" cy="22098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9B6E">
                <a:alpha val="40000"/>
              </a:srgbClr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3765373" y="4574849"/>
            <a:ext cx="2873053" cy="3935139"/>
            <a:chOff x="0" y="0"/>
            <a:chExt cx="756689" cy="10364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56689" cy="1036415"/>
            </a:xfrm>
            <a:custGeom>
              <a:avLst/>
              <a:gdLst/>
              <a:ahLst/>
              <a:cxnLst/>
              <a:rect l="l" t="t" r="r" b="b"/>
              <a:pathLst>
                <a:path w="756689" h="1036415">
                  <a:moveTo>
                    <a:pt x="0" y="0"/>
                  </a:moveTo>
                  <a:lnTo>
                    <a:pt x="756689" y="0"/>
                  </a:lnTo>
                  <a:lnTo>
                    <a:pt x="756689" y="1036415"/>
                  </a:lnTo>
                  <a:lnTo>
                    <a:pt x="0" y="1036415"/>
                  </a:lnTo>
                  <a:close/>
                </a:path>
              </a:pathLst>
            </a:custGeom>
            <a:solidFill>
              <a:srgbClr val="9DA6A2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56689" cy="1074515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5201900" y="72009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2E5743"/>
            </a:solidFill>
          </p:spPr>
          <p:txBody>
            <a:bodyPr anchor="ctr"/>
            <a:lstStyle/>
            <a:p>
              <a:pPr algn="ctr"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anchor="ctr"/>
            <a:lstStyle/>
            <a:p>
              <a:pPr algn="ctr">
                <a:lnSpc>
                  <a:spcPts val="2659"/>
                </a:lnSpc>
                <a:defRPr>
                  <a:latin typeface="+mn-lt"/>
                  <a:ea typeface="+mn-ea"/>
                  <a:cs typeface="+mn-cs"/>
                </a:defRPr>
              </a:pPr>
              <a:endParaRPr lang="ko-KR" altLang="en-US"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28700" y="3941869"/>
            <a:ext cx="9526504" cy="171598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l">
              <a:lnSpc>
                <a:spcPts val="13575"/>
              </a:lnSpc>
              <a:defRPr>
                <a:latin typeface="+mn-lt"/>
                <a:ea typeface="+mn-ea"/>
                <a:cs typeface="+mn-cs"/>
              </a:defRPr>
            </a:pPr>
            <a:endParaRPr lang="en-US" altLang="ko-KR" sz="9696" spc="-232">
              <a:solidFill>
                <a:srgbClr val="2E5743"/>
              </a:solidFill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781799" y="6515100"/>
            <a:ext cx="8400401" cy="134302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1.</a:t>
            </a:r>
            <a:r>
              <a:rPr lang="ko-KR" altLang="en-US" sz="3000" b="1" spc="-91">
                <a:solidFill>
                  <a:srgbClr val="373737"/>
                </a:solidFill>
              </a:rPr>
              <a:t> 프로젝트 수행 절차</a:t>
            </a:r>
          </a:p>
          <a:p>
            <a:pPr algn="l">
              <a:lnSpc>
                <a:spcPts val="5316"/>
              </a:lnSpc>
              <a:defRPr>
                <a:latin typeface="+mn-lt"/>
                <a:ea typeface="+mn-ea"/>
                <a:cs typeface="+mn-cs"/>
              </a:defRPr>
            </a:pPr>
            <a:r>
              <a:rPr lang="en-US" altLang="ko-KR" sz="3000" b="1" spc="-91">
                <a:solidFill>
                  <a:srgbClr val="373737"/>
                </a:solidFill>
              </a:rPr>
              <a:t>2.</a:t>
            </a:r>
            <a:r>
              <a:rPr lang="ko-KR" altLang="en-US" sz="3000" b="1" spc="-91">
                <a:solidFill>
                  <a:srgbClr val="373737"/>
                </a:solidFill>
              </a:rPr>
              <a:t> 활용 장비 및 재료</a:t>
            </a:r>
          </a:p>
        </p:txBody>
      </p:sp>
      <p:pic>
        <p:nvPicPr>
          <p:cNvPr id="2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4225" y="1392624"/>
            <a:ext cx="1869975" cy="161727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219200" y="3848100"/>
            <a:ext cx="9144000" cy="2112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수행 절차</a:t>
            </a:r>
          </a:p>
          <a:p>
            <a:pPr>
              <a:lnSpc>
                <a:spcPts val="7991"/>
              </a:lnSpc>
              <a:defRPr>
                <a:latin typeface="+mn-lt"/>
                <a:ea typeface="+mn-ea"/>
                <a:cs typeface="+mn-cs"/>
              </a:defRPr>
            </a:pPr>
            <a:r>
              <a:rPr lang="ko-KR" altLang="en-US" sz="7991">
                <a:solidFill>
                  <a:schemeClr val="accent1"/>
                </a:solidFill>
                <a:latin typeface="G마켓 산스 TTF Bold"/>
                <a:ea typeface="G마켓 산스 TTF Bold"/>
              </a:rPr>
              <a:t>            및 방법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028700" y="2529840"/>
            <a:ext cx="16230600" cy="0"/>
          </a:xfrm>
          <a:prstGeom prst="line">
            <a:avLst/>
          </a:prstGeom>
          <a:ln w="19050" cap="flat">
            <a:solidFill>
              <a:srgbClr val="373737"/>
            </a:solidFill>
            <a:prstDash val="solid"/>
            <a:headEnd w="sm" len="sm"/>
            <a:tailEnd w="sm" len="sm"/>
          </a:ln>
        </p:spPr>
        <p:txBody>
          <a:bodyPr wrap="square"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78036" y="1333500"/>
            <a:ext cx="5465963" cy="77152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lvl="0">
              <a:defRPr/>
            </a:pPr>
            <a:r>
              <a:rPr kumimoji="1" lang="ko-KR" altLang="en-US" sz="5076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프로젝트 수행 </a:t>
            </a:r>
            <a:r>
              <a:rPr kumimoji="1" lang="ko-KR" altLang="en-US" sz="5076" b="1">
                <a:solidFill>
                  <a:schemeClr val="accent1"/>
                </a:solidFill>
                <a:latin typeface="G마켓 산스 TTF Bold"/>
                <a:ea typeface="G마켓 산스 TTF Bold"/>
                <a:cs typeface="Pretendard"/>
              </a:rPr>
              <a:t>절차</a:t>
            </a:r>
            <a:endParaRPr lang="ko-KR" altLang="en-US" sz="5076" spc="-340">
              <a:solidFill>
                <a:srgbClr val="2E5743"/>
              </a:solidFill>
              <a:latin typeface="G마켓 산스 TTF Bold"/>
              <a:ea typeface="G마켓 산스 TTF Bold"/>
            </a:endParaRPr>
          </a:p>
        </p:txBody>
      </p:sp>
      <p:sp>
        <p:nvSpPr>
          <p:cNvPr id="32" name="사각형: 둥근 모서리 25"/>
          <p:cNvSpPr/>
          <p:nvPr/>
        </p:nvSpPr>
        <p:spPr>
          <a:xfrm>
            <a:off x="8763000" y="2781300"/>
            <a:ext cx="8610600" cy="7086599"/>
          </a:xfrm>
          <a:prstGeom prst="roundRect">
            <a:avLst>
              <a:gd name="adj" fmla="val 4335"/>
            </a:avLst>
          </a:prstGeom>
          <a:solidFill>
            <a:srgbClr val="289B6E">
              <a:alpha val="11000"/>
            </a:srgbClr>
          </a:solidFill>
          <a:ln>
            <a:solidFill>
              <a:schemeClr val="bg1">
                <a:lumMod val="85000"/>
                <a:alpha val="98000"/>
              </a:schemeClr>
            </a:solidFill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highlight>
                <a:schemeClr val="accent1"/>
              </a:highlight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525000" y="3238500"/>
            <a:ext cx="7406376" cy="53340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기획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62425" y="4881388"/>
            <a:ext cx="7406376" cy="524223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프로젝트 분석 및 화면 설계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586225" y="6438900"/>
            <a:ext cx="7406376" cy="530141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>
                <a:solidFill>
                  <a:srgbClr val="373737"/>
                </a:solidFill>
              </a:rPr>
              <a:t>백</a:t>
            </a:r>
            <a:r>
              <a:rPr lang="en-US" altLang="ko-KR" sz="2976" spc="-199">
                <a:solidFill>
                  <a:srgbClr val="373737"/>
                </a:solidFill>
              </a:rPr>
              <a:t>,</a:t>
            </a:r>
            <a:r>
              <a:rPr lang="ko-KR" altLang="en-US" sz="2976" spc="-199">
                <a:solidFill>
                  <a:srgbClr val="373737"/>
                </a:solidFill>
              </a:rPr>
              <a:t> 프론트 엔드 개발 및 추가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586225" y="8039100"/>
            <a:ext cx="7406375" cy="526534"/>
          </a:xfrm>
          <a:prstGeom prst="rect">
            <a:avLst/>
          </a:prstGeom>
        </p:spPr>
        <p:txBody>
          <a:bodyPr lIns="0" tIns="0" rIns="0" bIns="0" anchor="t">
            <a:spAutoFit/>
          </a:bodyPr>
          <a:lstStyle/>
          <a:p>
            <a:pPr algn="ctr">
              <a:lnSpc>
                <a:spcPts val="4167"/>
              </a:lnSpc>
              <a:spcBef>
                <a:spcPct val="0"/>
              </a:spcBef>
              <a:defRPr/>
            </a:pPr>
            <a:r>
              <a:rPr lang="ko-KR" altLang="en-US" sz="2976" spc="-199" dirty="0">
                <a:solidFill>
                  <a:srgbClr val="373737"/>
                </a:solidFill>
              </a:rPr>
              <a:t>테스트 및 버그 수정</a:t>
            </a:r>
          </a:p>
        </p:txBody>
      </p:sp>
      <p:sp>
        <p:nvSpPr>
          <p:cNvPr id="29" name="Freeform 5"/>
          <p:cNvSpPr/>
          <p:nvPr/>
        </p:nvSpPr>
        <p:spPr>
          <a:xfrm>
            <a:off x="571500" y="266700"/>
            <a:ext cx="2324100" cy="2209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289B6E">
              <a:alpha val="40000"/>
            </a:srgbClr>
          </a:solidFill>
        </p:spPr>
        <p:txBody>
          <a:bodyPr anchor="ctr"/>
          <a:lstStyle/>
          <a:p>
            <a:pPr algn="ctr">
              <a:defRPr>
                <a:latin typeface="+mn-lt"/>
                <a:ea typeface="+mn-ea"/>
                <a:cs typeface="+mn-cs"/>
              </a:defRPr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pic>
        <p:nvPicPr>
          <p:cNvPr id="31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200" y="630625"/>
            <a:ext cx="1869975" cy="1617275"/>
          </a:xfrm>
          <a:prstGeom prst="rect">
            <a:avLst/>
          </a:prstGeom>
        </p:spPr>
      </p:pic>
      <p:sp>
        <p:nvSpPr>
          <p:cNvPr id="33" name="직사각형 26"/>
          <p:cNvSpPr/>
          <p:nvPr/>
        </p:nvSpPr>
        <p:spPr>
          <a:xfrm>
            <a:off x="10477492" y="4097744"/>
            <a:ext cx="5753108" cy="765259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2024.08.17</a:t>
            </a:r>
          </a:p>
        </p:txBody>
      </p:sp>
      <p:sp>
        <p:nvSpPr>
          <p:cNvPr id="34" name="직사각형 26"/>
          <p:cNvSpPr/>
          <p:nvPr/>
        </p:nvSpPr>
        <p:spPr>
          <a:xfrm>
            <a:off x="10477492" y="5610880"/>
            <a:ext cx="5753108" cy="82802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2024.08.18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2024.08.19</a:t>
            </a:r>
          </a:p>
        </p:txBody>
      </p:sp>
      <p:sp>
        <p:nvSpPr>
          <p:cNvPr id="35" name="직사각형 26"/>
          <p:cNvSpPr/>
          <p:nvPr/>
        </p:nvSpPr>
        <p:spPr>
          <a:xfrm>
            <a:off x="10477492" y="7211080"/>
            <a:ext cx="5753108" cy="791250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2024.08.20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2024.09.02</a:t>
            </a:r>
          </a:p>
        </p:txBody>
      </p:sp>
      <p:sp>
        <p:nvSpPr>
          <p:cNvPr id="36" name="직사각형 26"/>
          <p:cNvSpPr/>
          <p:nvPr/>
        </p:nvSpPr>
        <p:spPr>
          <a:xfrm>
            <a:off x="10553692" y="8811279"/>
            <a:ext cx="5753108" cy="824413"/>
          </a:xfrm>
          <a:prstGeom prst="rect">
            <a:avLst/>
          </a:prstGeom>
          <a:solidFill>
            <a:schemeClr val="bg1">
              <a:lumMod val="95000"/>
              <a:alpha val="94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2024.09.03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~</a:t>
            </a:r>
            <a:r>
              <a:rPr kumimoji="0" lang="ko-KR" altLang="en-US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 </a:t>
            </a:r>
            <a:r>
              <a:rPr kumimoji="0" lang="en-US" altLang="ko-KR" sz="2400" b="0" i="0" u="none" strike="noStrike" kern="1200" cap="none" spc="0" normalizeH="0" baseline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G마켓 산스 TTF Medium"/>
                <a:ea typeface="G마켓 산스 TTF Medium"/>
              </a:rPr>
              <a:t>2024.09.09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64DF47-AEFA-4404-B91D-84793432A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199" y="3694121"/>
            <a:ext cx="6469255" cy="48647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/>
            <a:stretch>
              <a:fillRect t="-3330" b="-3330"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>
              <a:latin typeface="+mn-lt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6200" y="2324100"/>
            <a:ext cx="231947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운영체제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통합 개발 환경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JDK </a:t>
            </a: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버전</a:t>
            </a:r>
            <a:b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en-US" altLang="ko-KR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DB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빌드툴</a:t>
            </a:r>
          </a:p>
          <a:p>
            <a:pPr algn="r">
              <a:defRPr/>
            </a:pP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  <a:p>
            <a:pPr algn="r">
              <a:defRPr/>
            </a:pPr>
            <a:r>
              <a:rPr kumimoji="1" lang="ko-KR" altLang="en-US" sz="24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프레임워크</a:t>
            </a:r>
            <a:endParaRPr kumimoji="1" lang="en-US" altLang="ko-KR" sz="2400" b="1">
              <a:solidFill>
                <a:srgbClr val="7F39E3"/>
              </a:solidFill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29070" y="2324100"/>
            <a:ext cx="4767130" cy="4474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window 10 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IntelliJ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JDK</a:t>
            </a:r>
            <a:r>
              <a:rPr kumimoji="1" lang="ko-KR" altLang="en-US" sz="2400">
                <a:latin typeface="G마켓 산스 TTF Medium"/>
                <a:ea typeface="G마켓 산스 TTF Medium"/>
                <a:cs typeface="Pretendard"/>
              </a:rPr>
              <a:t> </a:t>
            </a: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22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MySQL (WorkBench 8.1.0)</a:t>
            </a:r>
            <a:b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</a:b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Maven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  <a:p>
            <a:pPr lvl="0">
              <a:defRPr/>
            </a:pPr>
            <a:r>
              <a:rPr kumimoji="1" lang="en-US" altLang="ko-KR" sz="2400">
                <a:latin typeface="G마켓 산스 TTF Medium"/>
                <a:ea typeface="G마켓 산스 TTF Medium"/>
                <a:cs typeface="Pretendard"/>
              </a:rPr>
              <a:t>Spring boot 3.2.6</a:t>
            </a:r>
          </a:p>
          <a:p>
            <a:pPr lvl="0">
              <a:defRPr/>
            </a:pPr>
            <a:endParaRPr kumimoji="1" lang="en-US" altLang="ko-KR" sz="2400">
              <a:latin typeface="G마켓 산스 TTF Medium"/>
              <a:ea typeface="G마켓 산스 TTF Medium"/>
              <a:cs typeface="Pretendar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03555" y="6479083"/>
            <a:ext cx="9213592" cy="3653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프론트</a:t>
            </a:r>
            <a:r>
              <a:rPr kumimoji="1" lang="en-US" altLang="ko-KR" sz="2200" b="1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Medium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Medium"/>
              </a:rPr>
              <a:t> 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HTML, CSS, JS, BootStrap, Thymeleaf</a:t>
            </a:r>
          </a:p>
          <a:p>
            <a:pPr>
              <a:lnSpc>
                <a:spcPct val="150000"/>
              </a:lnSpc>
              <a:defRPr/>
            </a:pP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JQurey, Ajax</a:t>
            </a:r>
          </a:p>
          <a:p>
            <a:pPr>
              <a:lnSpc>
                <a:spcPct val="150000"/>
              </a:lnSpc>
              <a:defRPr/>
            </a:pPr>
            <a:r>
              <a:rPr kumimoji="1" lang="ko-KR" altLang="en-US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백엔드</a:t>
            </a:r>
            <a:r>
              <a:rPr kumimoji="1" lang="ko-KR" altLang="en-US" sz="2200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 SemiBold"/>
              </a:rPr>
              <a:t>      </a:t>
            </a:r>
            <a:r>
              <a:rPr kumimoji="1" lang="ko-KR" altLang="en-US" sz="2200"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Spring Boot, Spring Security, </a:t>
            </a:r>
            <a:b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</a:b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                   Spring Data JPA</a:t>
            </a:r>
          </a:p>
          <a:p>
            <a:pPr>
              <a:lnSpc>
                <a:spcPct val="150000"/>
              </a:lnSpc>
              <a:defRPr/>
            </a:pPr>
            <a:endParaRPr kumimoji="1" lang="en-US" altLang="ko-KR" sz="2200">
              <a:latin typeface="G마켓 산스 TTF Medium"/>
              <a:ea typeface="G마켓 산스 TTF Medium"/>
              <a:cs typeface="Pretendard"/>
            </a:endParaRP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 SemiBold"/>
              </a:rPr>
              <a:t>API</a:t>
            </a:r>
            <a:r>
              <a:rPr kumimoji="1" lang="en-US" altLang="ko-KR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          </a:t>
            </a:r>
            <a:r>
              <a:rPr kumimoji="1" lang="ko-KR" altLang="en-US" sz="2200" b="1">
                <a:solidFill>
                  <a:srgbClr val="344ABE"/>
                </a:solidFill>
                <a:latin typeface="G마켓 산스 TTF Medium"/>
                <a:ea typeface="G마켓 산스 TTF Medium"/>
                <a:cs typeface="Pretendard SemiBold"/>
              </a:rPr>
              <a:t>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결제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지도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우편주소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 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문자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메일</a:t>
            </a:r>
            <a:r>
              <a:rPr lang="en-US" altLang="ko-KR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,</a:t>
            </a:r>
            <a:r>
              <a:rPr lang="ko-KR" altLang="en-US" sz="2200" b="1" i="0">
                <a:solidFill>
                  <a:schemeClr val="tx1"/>
                </a:solidFill>
                <a:latin typeface="G마켓 산스 TTF Light"/>
                <a:ea typeface="G마켓 산스 TTF Light"/>
              </a:rPr>
              <a:t> 소셜로그인</a:t>
            </a:r>
          </a:p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1" lang="en-US" altLang="ko-KR" sz="2200" b="1">
                <a:solidFill>
                  <a:srgbClr val="7F39E3"/>
                </a:solidFill>
                <a:latin typeface="G마켓 산스 TTF Medium"/>
                <a:ea typeface="G마켓 산스 TTF Medium"/>
                <a:cs typeface="Pretendard"/>
              </a:rPr>
              <a:t>CI/CD      </a:t>
            </a:r>
            <a:r>
              <a:rPr kumimoji="1" lang="en-US" altLang="ko-KR" sz="2200">
                <a:latin typeface="G마켓 산스 TTF Medium"/>
                <a:ea typeface="G마켓 산스 TTF Medium"/>
                <a:cs typeface="Pretendard"/>
              </a:rPr>
              <a:t>AWS EC2</a:t>
            </a:r>
          </a:p>
          <a:p>
            <a:pPr>
              <a:lnSpc>
                <a:spcPts val="3040"/>
              </a:lnSpc>
              <a:defRPr/>
            </a:pPr>
            <a:endParaRPr kumimoji="1" lang="ko-KR" altLang="en-US" sz="2200">
              <a:latin typeface="G마켓 산스 TTF Medium"/>
              <a:ea typeface="G마켓 산스 TTF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876300"/>
            <a:ext cx="3682418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ko-KR" altLang="en-US" sz="3600" b="1">
                <a:solidFill>
                  <a:srgbClr val="111D49"/>
                </a:solidFill>
                <a:latin typeface="G마켓 산스 TTF Bold"/>
                <a:ea typeface="G마켓 산스 TTF Bold"/>
                <a:cs typeface="Pretendard"/>
              </a:rPr>
              <a:t>활용 장비 및 재료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8892346" y="1170762"/>
            <a:ext cx="9067800" cy="8551536"/>
          </a:xfrm>
          <a:prstGeom prst="rect">
            <a:avLst/>
          </a:prstGeom>
          <a:solidFill>
            <a:srgbClr val="ECEDF0"/>
          </a:solidFill>
          <a:ln>
            <a:solidFill>
              <a:srgbClr val="ECED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1" name="Picture 2" descr="윈도우10 운영체제 버전 확인/빌드 번호 확인하는 방법"/>
          <p:cNvPicPr>
            <a:picLocks noChangeAspect="1" noChangeArrowheads="1"/>
          </p:cNvPicPr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79040" y="2121540"/>
            <a:ext cx="659760" cy="659760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77020" y="2946307"/>
            <a:ext cx="575771" cy="575771"/>
          </a:xfrm>
          <a:prstGeom prst="rect">
            <a:avLst/>
          </a:prstGeom>
          <a:noFill/>
        </p:spPr>
      </p:pic>
      <p:pic>
        <p:nvPicPr>
          <p:cNvPr id="1032" name="Picture 8" descr="Java 기초 - 1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9673091" y="1346428"/>
            <a:ext cx="2651771" cy="1657357"/>
          </a:xfrm>
          <a:prstGeom prst="rect">
            <a:avLst/>
          </a:prstGeom>
          <a:noFill/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 rotWithShape="1">
          <a:blip r:embed="rId7"/>
          <a:srcRect/>
          <a:stretch>
            <a:fillRect/>
          </a:stretch>
        </p:blipFill>
        <p:spPr>
          <a:xfrm>
            <a:off x="10697334" y="3204205"/>
            <a:ext cx="5457825" cy="4505325"/>
          </a:xfrm>
          <a:prstGeom prst="rect">
            <a:avLst/>
          </a:prstGeom>
          <a:noFill/>
        </p:spPr>
      </p:pic>
      <p:pic>
        <p:nvPicPr>
          <p:cNvPr id="1044" name="Picture 20" descr="OAuth 2.0: A standard for authorization"/>
          <p:cNvPicPr>
            <a:picLocks noChangeAspect="1" noChangeArrowheads="1"/>
          </p:cNvPicPr>
          <p:nvPr/>
        </p:nvPicPr>
        <p:blipFill rotWithShape="1">
          <a:blip r:embed="rId8"/>
          <a:srcRect/>
          <a:stretch>
            <a:fillRect/>
          </a:stretch>
        </p:blipFill>
        <p:spPr>
          <a:xfrm>
            <a:off x="8644291" y="4939301"/>
            <a:ext cx="2109534" cy="1406356"/>
          </a:xfrm>
          <a:prstGeom prst="rect">
            <a:avLst/>
          </a:prstGeom>
          <a:noFill/>
        </p:spPr>
      </p:pic>
      <p:pic>
        <p:nvPicPr>
          <p:cNvPr id="1046" name="Picture 22" descr="지도/로컬 | Kakao Developers 도구"/>
          <p:cNvPicPr>
            <a:picLocks noChangeAspect="1" noChangeArrowheads="1"/>
          </p:cNvPicPr>
          <p:nvPr/>
        </p:nvPicPr>
        <p:blipFill rotWithShape="1">
          <a:blip r:embed="rId9"/>
          <a:srcRect/>
          <a:stretch>
            <a:fillRect/>
          </a:stretch>
        </p:blipFill>
        <p:spPr>
          <a:xfrm>
            <a:off x="16465054" y="5577395"/>
            <a:ext cx="1098163" cy="1098163"/>
          </a:xfrm>
          <a:prstGeom prst="rect">
            <a:avLst/>
          </a:prstGeom>
          <a:noFill/>
        </p:spPr>
      </p:pic>
      <p:pic>
        <p:nvPicPr>
          <p:cNvPr id="16" name="Picture 2" descr="Maven – Download Apache Maven"/>
          <p:cNvPicPr>
            <a:picLocks noChangeAspect="1" noChangeArrowheads="1"/>
          </p:cNvPicPr>
          <p:nvPr/>
        </p:nvPicPr>
        <p:blipFill rotWithShape="1">
          <a:blip r:embed="rId10"/>
          <a:srcRect/>
          <a:stretch>
            <a:fillRect/>
          </a:stretch>
        </p:blipFill>
        <p:spPr>
          <a:xfrm>
            <a:off x="11795749" y="2717767"/>
            <a:ext cx="2315231" cy="585617"/>
          </a:xfrm>
          <a:prstGeom prst="rect">
            <a:avLst/>
          </a:prstGeom>
          <a:noFill/>
        </p:spPr>
      </p:pic>
      <p:pic>
        <p:nvPicPr>
          <p:cNvPr id="1048" name="Picture 24" descr="JUnit 5"/>
          <p:cNvPicPr>
            <a:picLocks noChangeAspect="1" noChangeArrowheads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9582363" y="3314344"/>
            <a:ext cx="1092836" cy="1092836"/>
          </a:xfrm>
          <a:prstGeom prst="rect">
            <a:avLst/>
          </a:prstGeom>
          <a:noFill/>
        </p:spPr>
      </p:pic>
      <p:pic>
        <p:nvPicPr>
          <p:cNvPr id="1050" name="Picture 26" descr="PortOne(포트원) 가이드"/>
          <p:cNvPicPr>
            <a:picLocks noChangeAspect="1" noChangeArrowheads="1"/>
          </p:cNvPicPr>
          <p:nvPr/>
        </p:nvPicPr>
        <p:blipFill rotWithShape="1">
          <a:blip r:embed="rId12"/>
          <a:srcRect/>
          <a:stretch>
            <a:fillRect/>
          </a:stretch>
        </p:blipFill>
        <p:spPr>
          <a:xfrm>
            <a:off x="14597697" y="1380324"/>
            <a:ext cx="1354863" cy="1356980"/>
          </a:xfrm>
          <a:prstGeom prst="rect">
            <a:avLst/>
          </a:prstGeom>
          <a:noFill/>
        </p:spPr>
      </p:pic>
      <p:pic>
        <p:nvPicPr>
          <p:cNvPr id="1026" name="Picture 2" descr="Swagger&quot; Icon - Download for free – Iconduck"/>
          <p:cNvPicPr>
            <a:picLocks noChangeAspect="1" noChangeArrowheads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9052205" y="6644242"/>
            <a:ext cx="1436511" cy="1436511"/>
          </a:xfrm>
          <a:prstGeom prst="rect">
            <a:avLst/>
          </a:prstGeom>
          <a:noFill/>
        </p:spPr>
      </p:pic>
      <p:pic>
        <p:nvPicPr>
          <p:cNvPr id="12" name="Picture 2" descr="AWS EC2 인스턴스 만들기"/>
          <p:cNvPicPr>
            <a:picLocks noChangeAspect="1" noChangeArrowheads="1"/>
          </p:cNvPicPr>
          <p:nvPr/>
        </p:nvPicPr>
        <p:blipFill rotWithShape="1">
          <a:blip r:embed="rId14"/>
          <a:srcRect/>
          <a:stretch>
            <a:fillRect/>
          </a:stretch>
        </p:blipFill>
        <p:spPr>
          <a:xfrm>
            <a:off x="9044898" y="7824041"/>
            <a:ext cx="3103971" cy="1983092"/>
          </a:xfrm>
          <a:prstGeom prst="rect">
            <a:avLst/>
          </a:prstGeom>
          <a:noFill/>
        </p:spPr>
      </p:pic>
      <p:sp>
        <p:nvSpPr>
          <p:cNvPr id="1054" name="Freeform 19"/>
          <p:cNvSpPr/>
          <p:nvPr/>
        </p:nvSpPr>
        <p:spPr>
          <a:xfrm>
            <a:off x="11582400" y="7966831"/>
            <a:ext cx="1367669" cy="1367669"/>
          </a:xfrm>
          <a:custGeom>
            <a:avLst/>
            <a:gdLst/>
            <a:ahLst/>
            <a:cxnLst/>
            <a:rect l="l" t="t" r="r" b="b"/>
            <a:pathLst>
              <a:path w="1539706" h="1539706">
                <a:moveTo>
                  <a:pt x="0" y="0"/>
                </a:moveTo>
                <a:lnTo>
                  <a:pt x="1539706" y="0"/>
                </a:lnTo>
                <a:lnTo>
                  <a:pt x="1539706" y="1539706"/>
                </a:lnTo>
                <a:lnTo>
                  <a:pt x="0" y="15397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5" name="Freeform 12"/>
          <p:cNvSpPr/>
          <p:nvPr/>
        </p:nvSpPr>
        <p:spPr>
          <a:xfrm>
            <a:off x="13179616" y="8115300"/>
            <a:ext cx="1222183" cy="1222183"/>
          </a:xfrm>
          <a:custGeom>
            <a:avLst/>
            <a:gdLst/>
            <a:ahLst/>
            <a:cxnLst/>
            <a:rect l="l" t="t" r="r" b="b"/>
            <a:pathLst>
              <a:path w="1542722" h="1542722">
                <a:moveTo>
                  <a:pt x="0" y="0"/>
                </a:moveTo>
                <a:lnTo>
                  <a:pt x="1542721" y="0"/>
                </a:lnTo>
                <a:lnTo>
                  <a:pt x="1542721" y="1542722"/>
                </a:lnTo>
                <a:lnTo>
                  <a:pt x="0" y="15427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56" name="Freeform 9"/>
          <p:cNvSpPr/>
          <p:nvPr/>
        </p:nvSpPr>
        <p:spPr>
          <a:xfrm>
            <a:off x="15334702" y="7905203"/>
            <a:ext cx="1353097" cy="1353097"/>
          </a:xfrm>
          <a:custGeom>
            <a:avLst/>
            <a:gdLst/>
            <a:ahLst/>
            <a:cxnLst/>
            <a:rect l="l" t="t" r="r" b="b"/>
            <a:pathLst>
              <a:path w="1768545" h="1768545">
                <a:moveTo>
                  <a:pt x="0" y="0"/>
                </a:moveTo>
                <a:lnTo>
                  <a:pt x="1768544" y="0"/>
                </a:lnTo>
                <a:lnTo>
                  <a:pt x="1768544" y="1768545"/>
                </a:lnTo>
                <a:lnTo>
                  <a:pt x="0" y="17685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/>
            <a:stretch>
              <a:fillRect/>
            </a:stretch>
          </a:blipFill>
        </p:spPr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한컴오피스">
  <a:themeElements>
    <a:clrScheme name="교차">
      <a:dk1>
        <a:srgbClr val="264C72"/>
      </a:dk1>
      <a:lt1>
        <a:srgbClr val="FFFFFF"/>
      </a:lt1>
      <a:dk2>
        <a:srgbClr val="347775"/>
      </a:dk2>
      <a:lt2>
        <a:srgbClr val="D7D7D7"/>
      </a:lt2>
      <a:accent1>
        <a:srgbClr val="63A6A4"/>
      </a:accent1>
      <a:accent2>
        <a:srgbClr val="323232"/>
      </a:accent2>
      <a:accent3>
        <a:srgbClr val="9D9C9C"/>
      </a:accent3>
      <a:accent4>
        <a:srgbClr val="C1C0C0"/>
      </a:accent4>
      <a:accent5>
        <a:srgbClr val="E5E4E4"/>
      </a:accent5>
      <a:accent6>
        <a:srgbClr val="716340"/>
      </a:accent6>
      <a:hlink>
        <a:srgbClr val="F9F1D3"/>
      </a:hlink>
      <a:folHlink>
        <a:srgbClr val="E2CDB0"/>
      </a:folHlink>
    </a:clrScheme>
    <a:fontScheme name="g마켓글꼴">
      <a:majorFont>
        <a:latin typeface="G마켓 산스 TTF Light"/>
        <a:ea typeface="G마켓 산스 TTF Light"/>
        <a:cs typeface="Times New Roman"/>
      </a:majorFont>
      <a:minorFont>
        <a:latin typeface="G마켓 산스 TTF Light"/>
        <a:ea typeface="G마켓 산스 TTF Light"/>
        <a:cs typeface="Arial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개인 ppt</Template>
  <TotalTime>424</TotalTime>
  <Words>2896</Words>
  <Application>Microsoft Office PowerPoint</Application>
  <PresentationFormat>사용자 지정</PresentationFormat>
  <Paragraphs>704</Paragraphs>
  <Slides>44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G마켓 산스 TTF Bold</vt:lpstr>
      <vt:lpstr>G마켓 산스 TTF Light</vt:lpstr>
      <vt:lpstr>G마켓 산스 TTF Medium</vt:lpstr>
      <vt:lpstr>Arial</vt:lpstr>
      <vt:lpstr>Calibri</vt:lpstr>
      <vt:lpstr>Exo</vt:lpstr>
      <vt:lpstr>Franklin Gothic Book</vt:lpstr>
      <vt:lpstr>Open Sans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tj-bu-707-16</dc:creator>
  <cp:lastModifiedBy>tj-bu-707-16</cp:lastModifiedBy>
  <cp:revision>29</cp:revision>
  <dcterms:created xsi:type="dcterms:W3CDTF">2024-09-09T00:47:21Z</dcterms:created>
  <dcterms:modified xsi:type="dcterms:W3CDTF">2024-09-09T08:50:48Z</dcterms:modified>
  <cp:version/>
</cp:coreProperties>
</file>